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4" r:id="rId2"/>
    <p:sldMasterId id="2147483661" r:id="rId3"/>
  </p:sldMasterIdLst>
  <p:notesMasterIdLst>
    <p:notesMasterId r:id="rId19"/>
  </p:notesMasterIdLst>
  <p:sldIdLst>
    <p:sldId id="280" r:id="rId4"/>
    <p:sldId id="282" r:id="rId5"/>
    <p:sldId id="289" r:id="rId6"/>
    <p:sldId id="271" r:id="rId7"/>
    <p:sldId id="288" r:id="rId8"/>
    <p:sldId id="287" r:id="rId9"/>
    <p:sldId id="291" r:id="rId10"/>
    <p:sldId id="292" r:id="rId11"/>
    <p:sldId id="293" r:id="rId12"/>
    <p:sldId id="294" r:id="rId13"/>
    <p:sldId id="295" r:id="rId14"/>
    <p:sldId id="283" r:id="rId15"/>
    <p:sldId id="284" r:id="rId16"/>
    <p:sldId id="285" r:id="rId17"/>
    <p:sldId id="281" r:id="rId18"/>
  </p:sldIdLst>
  <p:sldSz cx="9144000" cy="6858000" type="screen4x3"/>
  <p:notesSz cx="6858000" cy="9144000"/>
  <p:defaultTextStyle>
    <a:defPPr>
      <a:defRPr lang="tr-TR"/>
    </a:defPPr>
    <a:lvl1pPr algn="l" rtl="0" fontAlgn="base">
      <a:spcBef>
        <a:spcPct val="0"/>
      </a:spcBef>
      <a:spcAft>
        <a:spcPct val="0"/>
      </a:spcAft>
      <a:defRPr kumimoji="1" sz="2400" kern="1200">
        <a:solidFill>
          <a:schemeClr val="tx1"/>
        </a:solidFill>
        <a:latin typeface="Times New Roman"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itchFamily="18" charset="0"/>
        <a:ea typeface="+mn-ea"/>
        <a:cs typeface="+mn-cs"/>
      </a:defRPr>
    </a:lvl5pPr>
    <a:lvl6pPr marL="2286000" algn="l" defTabSz="914400" rtl="0" eaLnBrk="1" latinLnBrk="0" hangingPunct="1">
      <a:defRPr kumimoji="1" sz="2400" kern="1200">
        <a:solidFill>
          <a:schemeClr val="tx1"/>
        </a:solidFill>
        <a:latin typeface="Times New Roman" pitchFamily="18" charset="0"/>
        <a:ea typeface="+mn-ea"/>
        <a:cs typeface="+mn-cs"/>
      </a:defRPr>
    </a:lvl6pPr>
    <a:lvl7pPr marL="2743200" algn="l" defTabSz="914400" rtl="0" eaLnBrk="1" latinLnBrk="0" hangingPunct="1">
      <a:defRPr kumimoji="1" sz="2400" kern="1200">
        <a:solidFill>
          <a:schemeClr val="tx1"/>
        </a:solidFill>
        <a:latin typeface="Times New Roman" pitchFamily="18" charset="0"/>
        <a:ea typeface="+mn-ea"/>
        <a:cs typeface="+mn-cs"/>
      </a:defRPr>
    </a:lvl7pPr>
    <a:lvl8pPr marL="3200400" algn="l" defTabSz="914400" rtl="0" eaLnBrk="1" latinLnBrk="0" hangingPunct="1">
      <a:defRPr kumimoji="1" sz="2400" kern="1200">
        <a:solidFill>
          <a:schemeClr val="tx1"/>
        </a:solidFill>
        <a:latin typeface="Times New Roman" pitchFamily="18" charset="0"/>
        <a:ea typeface="+mn-ea"/>
        <a:cs typeface="+mn-cs"/>
      </a:defRPr>
    </a:lvl8pPr>
    <a:lvl9pPr marL="3657600" algn="l" defTabSz="914400" rtl="0" eaLnBrk="1" latinLnBrk="0" hangingPunct="1">
      <a:defRPr kumimoji="1"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0605"/>
    <a:srgbClr val="D38E03"/>
    <a:srgbClr val="FCAD10"/>
    <a:srgbClr val="FB1F34"/>
    <a:srgbClr val="FAFE60"/>
    <a:srgbClr val="E7FE6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250" autoAdjust="0"/>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6841B-B551-4D2A-87F2-8B7BD35590F8}" type="datetimeFigureOut">
              <a:rPr lang="tr-TR" smtClean="0"/>
              <a:pPr/>
              <a:t>22.7.2020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869A8-BC83-47FF-99B7-4C8AD65B53C0}" type="slidenum">
              <a:rPr lang="tr-TR" smtClean="0"/>
              <a:pPr/>
              <a:t>‹#›</a:t>
            </a:fld>
            <a:endParaRPr lang="tr-TR"/>
          </a:p>
        </p:txBody>
      </p:sp>
    </p:spTree>
    <p:extLst>
      <p:ext uri="{BB962C8B-B14F-4D97-AF65-F5344CB8AC3E}">
        <p14:creationId xmlns="" xmlns:p14="http://schemas.microsoft.com/office/powerpoint/2010/main" val="989056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14</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F68869A8-BC83-47FF-99B7-4C8AD65B53C0}"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sp>
        <p:nvSpPr>
          <p:cNvPr id="13314"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pic>
        <p:nvPicPr>
          <p:cNvPr id="13315" name="Picture 3" descr="ANABNR2"/>
          <p:cNvPicPr>
            <a:picLocks noChangeAspect="1" noChangeArrowheads="1"/>
          </p:cNvPicPr>
          <p:nvPr/>
        </p:nvPicPr>
        <p:blipFill>
          <a:blip r:embed="rId2"/>
          <a:srcRect l="-900" t="-1314" r="-2" b="-36961"/>
          <a:stretch>
            <a:fillRect/>
          </a:stretch>
        </p:blipFill>
        <p:spPr bwMode="auto">
          <a:xfrm>
            <a:off x="285720" y="2714620"/>
            <a:ext cx="8458200" cy="1158875"/>
          </a:xfrm>
          <a:prstGeom prst="rect">
            <a:avLst/>
          </a:prstGeom>
          <a:noFill/>
        </p:spPr>
      </p:pic>
      <p:sp>
        <p:nvSpPr>
          <p:cNvPr id="13316"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3319" name="Rectangle 7"/>
          <p:cNvSpPr>
            <a:spLocks noGrp="1" noChangeArrowheads="1"/>
          </p:cNvSpPr>
          <p:nvPr>
            <p:ph type="dt" sz="half" idx="2"/>
          </p:nvPr>
        </p:nvSpPr>
        <p:spPr>
          <a:xfrm>
            <a:off x="685800" y="6324600"/>
            <a:ext cx="1905000" cy="457200"/>
          </a:xfrm>
        </p:spPr>
        <p:txBody>
          <a:bodyPr/>
          <a:lstStyle>
            <a:lvl1pPr>
              <a:defRPr/>
            </a:lvl1pPr>
          </a:lstStyle>
          <a:p>
            <a:endParaRPr lang="tr-TR"/>
          </a:p>
        </p:txBody>
      </p:sp>
      <p:sp>
        <p:nvSpPr>
          <p:cNvPr id="13320" name="Rectangle 8"/>
          <p:cNvSpPr>
            <a:spLocks noGrp="1" noChangeArrowheads="1"/>
          </p:cNvSpPr>
          <p:nvPr>
            <p:ph type="ftr" sz="quarter" idx="3"/>
          </p:nvPr>
        </p:nvSpPr>
        <p:spPr>
          <a:xfrm>
            <a:off x="3124200" y="6324600"/>
            <a:ext cx="2895600" cy="457200"/>
          </a:xfrm>
        </p:spPr>
        <p:txBody>
          <a:bodyPr/>
          <a:lstStyle>
            <a:lvl1pPr>
              <a:defRPr/>
            </a:lvl1pPr>
          </a:lstStyle>
          <a:p>
            <a:endParaRPr lang="tr-TR"/>
          </a:p>
        </p:txBody>
      </p:sp>
      <p:sp>
        <p:nvSpPr>
          <p:cNvPr id="13321" name="Rectangle 9"/>
          <p:cNvSpPr>
            <a:spLocks noGrp="1" noChangeArrowheads="1"/>
          </p:cNvSpPr>
          <p:nvPr>
            <p:ph type="sldNum" sz="quarter" idx="4"/>
          </p:nvPr>
        </p:nvSpPr>
        <p:spPr>
          <a:xfrm>
            <a:off x="6553200" y="6324600"/>
            <a:ext cx="1905000" cy="457200"/>
          </a:xfrm>
        </p:spPr>
        <p:txBody>
          <a:bodyPr/>
          <a:lstStyle>
            <a:lvl1pPr>
              <a:defRPr sz="1400"/>
            </a:lvl1pPr>
          </a:lstStyle>
          <a:p>
            <a:fld id="{9417C9FD-1B36-4EAF-B641-944486644EC8}" type="slidenum">
              <a:rPr lang="tr-T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F4B1F1DC-4C47-4820-B887-2FD9809F4A5E}" type="slidenum">
              <a:rPr lang="tr-TR"/>
              <a:pPr/>
              <a:t>‹#›</a:t>
            </a:fld>
            <a:endParaRPr lang="tr-TR"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1ACC080D-7E3A-4813-87BA-54FD50E70481}" type="slidenum">
              <a:rPr lang="tr-TR"/>
              <a:pPr/>
              <a:t>‹#›</a:t>
            </a:fld>
            <a:endParaRPr lang="tr-TR" sz="140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96100" y="838200"/>
            <a:ext cx="1943100" cy="53784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066800" y="838200"/>
            <a:ext cx="5676900" cy="5378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D94755AD-9321-43B3-A458-676526057FC6}" type="slidenum">
              <a:rPr lang="tr-TR"/>
              <a:pPr/>
              <a:t>‹#›</a:t>
            </a:fld>
            <a:endParaRPr lang="tr-TR" sz="140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85786" y="714356"/>
            <a:ext cx="8053414" cy="428628"/>
          </a:xfrm>
        </p:spPr>
        <p:txBody>
          <a:bodyPr/>
          <a:lstStyle>
            <a:lvl1pPr>
              <a:defRPr lang="tr-TR" sz="1400"/>
            </a:lvl1pPr>
          </a:lstStyle>
          <a:p>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sz="1400" dirty="0">
              <a:solidFill>
                <a:srgbClr val="000000"/>
              </a:solidFill>
              <a:latin typeface="Arial"/>
              <a:ea typeface="Times New Roman"/>
            </a:endParaRPr>
          </a:p>
        </p:txBody>
      </p:sp>
      <p:sp>
        <p:nvSpPr>
          <p:cNvPr id="3" name="2 Veri Yer Tutucusu"/>
          <p:cNvSpPr>
            <a:spLocks noGrp="1"/>
          </p:cNvSpPr>
          <p:nvPr>
            <p:ph type="dt" sz="half" idx="10"/>
          </p:nvPr>
        </p:nvSpPr>
        <p:spPr/>
        <p:txBody>
          <a:bodyPr/>
          <a:lstStyle/>
          <a:p>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E94B8-9746-47B0-954A-E82C62B94122}" type="slidenum">
              <a:rPr lang="tr-TR" smtClean="0"/>
              <a:pPr/>
              <a:t>‹#›</a:t>
            </a:fld>
            <a:endParaRPr lang="tr-TR" sz="140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0268B75-2442-426F-A1B7-CAE78DFE764A}"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E15F16-870E-4D77-A18B-48A0BDD996F1}" type="slidenum">
              <a:rPr lang="tr-TR" smtClean="0"/>
              <a:pPr/>
              <a:t>‹#›</a:t>
            </a:fld>
            <a:endParaRPr lang="tr-T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7269F8D0-6D71-4934-A173-07DD1A7AE7EF}" type="slidenum">
              <a:rPr lang="tr-TR"/>
              <a:pPr/>
              <a:t>‹#›</a:t>
            </a:fld>
            <a:endParaRPr lang="tr-TR" sz="140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EAE964B-438C-4CF5-A7D0-B9B97E1780FB}" type="datetimeFigureOut">
              <a:rPr lang="tr-TR" smtClean="0"/>
              <a:pPr/>
              <a:t>22.7.2020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9C59DF7-6553-4E64-9A54-9C5649B4487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55E3D9B-7866-4BC0-B486-E02EEFC58758}" type="slidenum">
              <a:rPr lang="tr-TR"/>
              <a:pPr/>
              <a:t>‹#›</a:t>
            </a:fld>
            <a:endParaRPr lang="tr-T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1C9EA993-4122-4410-BC15-BE6FE1D2B33A}" type="slidenum">
              <a:rPr lang="tr-TR"/>
              <a:pPr/>
              <a:t>‹#›</a:t>
            </a:fld>
            <a:endParaRPr lang="tr-TR"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E7509DC-FFF1-4985-A6B5-D72BCC6D67D6}" type="slidenum">
              <a:rPr lang="tr-TR"/>
              <a:pPr/>
              <a:t>‹#›</a:t>
            </a:fld>
            <a:endParaRPr lang="tr-TR"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2B1A309B-5906-4183-B0B0-5648D824D6D0}" type="slidenum">
              <a:rPr lang="tr-TR"/>
              <a:pPr/>
              <a:t>‹#›</a:t>
            </a:fld>
            <a:endParaRPr lang="tr-TR"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3F00BE53-0386-4E26-B1B3-7C0143DDB6E1}" type="slidenum">
              <a:rPr lang="tr-TR"/>
              <a:pPr/>
              <a:t>‹#›</a:t>
            </a:fld>
            <a:endParaRPr lang="tr-TR"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C51A519A-D1B1-43DC-8D6F-883804CE75D0}" type="slidenum">
              <a:rPr lang="tr-TR"/>
              <a:pPr/>
              <a:t>‹#›</a:t>
            </a:fld>
            <a:endParaRPr lang="tr-TR"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lang="tr-TR"/>
          </a:p>
        </p:txBody>
      </p:sp>
      <p:sp>
        <p:nvSpPr>
          <p:cNvPr id="12291"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lang="tr-TR"/>
          </a:p>
        </p:txBody>
      </p:sp>
      <p:sp>
        <p:nvSpPr>
          <p:cNvPr id="12292"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3"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w="9525">
            <a:noFill/>
            <a:miter lim="800000"/>
            <a:headEnd/>
            <a:tailEnd/>
          </a:ln>
          <a:effectLst/>
        </p:spPr>
        <p:txBody>
          <a:bodyPr wrap="none" anchor="ctr"/>
          <a:lstStyle/>
          <a:p>
            <a:pPr algn="ctr"/>
            <a:endParaRPr lang="tr-TR"/>
          </a:p>
        </p:txBody>
      </p:sp>
      <p:sp>
        <p:nvSpPr>
          <p:cNvPr id="12294" name="Rectangle 6"/>
          <p:cNvSpPr>
            <a:spLocks noGrp="1" noChangeArrowheads="1"/>
          </p:cNvSpPr>
          <p:nvPr>
            <p:ph type="title"/>
          </p:nvPr>
        </p:nvSpPr>
        <p:spPr bwMode="auto">
          <a:xfrm>
            <a:off x="1066800" y="838200"/>
            <a:ext cx="7772400" cy="3047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900" b="1" i="1" dirty="0" smtClean="0">
                <a:solidFill>
                  <a:srgbClr val="000000"/>
                </a:solidFill>
                <a:latin typeface="Arial"/>
                <a:ea typeface="Times New Roman"/>
                <a:cs typeface="Times New Roman"/>
              </a:rPr>
              <a:t>Mutlu Yaşam Başarılı Kariyer #</a:t>
            </a:r>
            <a:r>
              <a:rPr lang="tr-TR" sz="900" b="1" i="1" dirty="0" err="1" smtClean="0">
                <a:solidFill>
                  <a:srgbClr val="000000"/>
                </a:solidFill>
                <a:latin typeface="Arial"/>
                <a:ea typeface="Times New Roman"/>
                <a:cs typeface="Times New Roman"/>
              </a:rPr>
              <a:t>güncellemenizvar</a:t>
            </a:r>
            <a:endParaRPr lang="tr-TR" dirty="0" smtClean="0"/>
          </a:p>
        </p:txBody>
      </p:sp>
      <p:sp>
        <p:nvSpPr>
          <p:cNvPr id="12295"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solidFill>
                  <a:schemeClr val="tx2"/>
                </a:solidFill>
              </a:defRPr>
            </a:lvl1pPr>
          </a:lstStyle>
          <a:p>
            <a:endParaRPr lang="tr-TR"/>
          </a:p>
        </p:txBody>
      </p:sp>
      <p:sp>
        <p:nvSpPr>
          <p:cNvPr id="12296"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chemeClr val="tx2"/>
                </a:solidFill>
              </a:defRPr>
            </a:lvl1pPr>
          </a:lstStyle>
          <a:p>
            <a:endParaRPr lang="tr-TR"/>
          </a:p>
        </p:txBody>
      </p:sp>
      <p:pic>
        <p:nvPicPr>
          <p:cNvPr id="12297" name="Picture 9" descr="anabnr2"/>
          <p:cNvPicPr>
            <a:picLocks noChangeAspect="1" noChangeArrowheads="1"/>
          </p:cNvPicPr>
          <p:nvPr/>
        </p:nvPicPr>
        <p:blipFill>
          <a:blip r:embed="rId15"/>
          <a:srcRect/>
          <a:stretch>
            <a:fillRect/>
          </a:stretch>
        </p:blipFill>
        <p:spPr bwMode="auto">
          <a:xfrm>
            <a:off x="1228725" y="0"/>
            <a:ext cx="7915275" cy="754063"/>
          </a:xfrm>
          <a:prstGeom prst="rect">
            <a:avLst/>
          </a:prstGeom>
          <a:noFill/>
        </p:spPr>
      </p:pic>
      <p:sp>
        <p:nvSpPr>
          <p:cNvPr id="12298"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lang="tr-TR"/>
          </a:p>
        </p:txBody>
      </p:sp>
      <p:sp>
        <p:nvSpPr>
          <p:cNvPr id="12299"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a:solidFill>
                  <a:schemeClr val="tx2"/>
                </a:solidFill>
              </a:defRPr>
            </a:lvl1pPr>
          </a:lstStyle>
          <a:p>
            <a:fld id="{D1DE94B8-9746-47B0-954A-E82C62B94122}" type="slidenum">
              <a:rPr lang="tr-TR"/>
              <a:pPr/>
              <a:t>‹#›</a:t>
            </a:fld>
            <a:endParaRPr lang="tr-TR" sz="1400"/>
          </a:p>
        </p:txBody>
      </p:sp>
      <p:sp>
        <p:nvSpPr>
          <p:cNvPr id="12300"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indent="0" algn="l" defTabSz="914400" rtl="0" eaLnBrk="1" fontAlgn="base" latinLnBrk="0" hangingPunct="1">
        <a:lnSpc>
          <a:spcPct val="100000"/>
        </a:lnSpc>
        <a:spcBef>
          <a:spcPct val="0"/>
        </a:spcBef>
        <a:spcAft>
          <a:spcPct val="0"/>
        </a:spcAft>
        <a:buClrTx/>
        <a:buSzTx/>
        <a:buFontTx/>
        <a:buNone/>
        <a:tabLst/>
        <a:defRPr lang="tr-TR" sz="2000" b="1" i="1" smtClean="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68B75-2442-426F-A1B7-CAE78DFE764A}"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15F16-870E-4D77-A18B-48A0BDD996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AE964B-438C-4CF5-A7D0-B9B97E1780FB}" type="datetimeFigureOut">
              <a:rPr lang="tr-TR" smtClean="0"/>
              <a:pPr/>
              <a:t>22.7.2020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59DF7-6553-4E64-9A54-9C5649B4487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285720" y="571480"/>
            <a:ext cx="8626475" cy="1071571"/>
          </a:xfrm>
        </p:spPr>
        <p:txBody>
          <a:bodyPr/>
          <a:lstStyle/>
          <a:p>
            <a:pPr algn="ctr"/>
            <a:r>
              <a:rPr lang="tr-TR" sz="3200" b="1" dirty="0" smtClean="0"/>
              <a:t>MUTLU YAŞAM, BAŞARILI KARİYER</a:t>
            </a:r>
            <a:r>
              <a:rPr lang="tr-TR" sz="3200" dirty="0" smtClean="0"/>
              <a:t/>
            </a:r>
            <a:br>
              <a:rPr lang="tr-TR" sz="3200" dirty="0" smtClean="0"/>
            </a:br>
            <a:r>
              <a:rPr lang="tr-TR" sz="3200" b="1" dirty="0" smtClean="0"/>
              <a:t>#</a:t>
            </a:r>
            <a:r>
              <a:rPr lang="tr-TR" sz="3200" b="1" dirty="0" err="1" smtClean="0"/>
              <a:t>güncellemenizvar</a:t>
            </a:r>
            <a:endParaRPr lang="tr-TR" sz="3200" dirty="0"/>
          </a:p>
        </p:txBody>
      </p:sp>
      <p:sp>
        <p:nvSpPr>
          <p:cNvPr id="17411" name="Rectangle 3"/>
          <p:cNvSpPr>
            <a:spLocks noGrp="1" noChangeArrowheads="1"/>
          </p:cNvSpPr>
          <p:nvPr>
            <p:ph type="subTitle" idx="4294967295"/>
          </p:nvPr>
        </p:nvSpPr>
        <p:spPr>
          <a:xfrm>
            <a:off x="357158" y="4286256"/>
            <a:ext cx="8424862" cy="1143008"/>
          </a:xfrm>
        </p:spPr>
        <p:txBody>
          <a:bodyPr/>
          <a:lstStyle/>
          <a:p>
            <a:pPr algn="ctr">
              <a:buNone/>
            </a:pPr>
            <a:r>
              <a:rPr lang="tr-TR" sz="2800" b="1" dirty="0" smtClean="0">
                <a:solidFill>
                  <a:srgbClr val="002060"/>
                </a:solidFill>
              </a:rPr>
              <a:t>BÖLÜM 1</a:t>
            </a:r>
            <a:endParaRPr lang="tr-TR" sz="2800" dirty="0" smtClean="0">
              <a:solidFill>
                <a:srgbClr val="002060"/>
              </a:solidFill>
            </a:endParaRPr>
          </a:p>
          <a:p>
            <a:pPr algn="ctr">
              <a:buNone/>
            </a:pPr>
            <a:r>
              <a:rPr lang="tr-TR" sz="2800" b="1" dirty="0" smtClean="0">
                <a:solidFill>
                  <a:srgbClr val="002060"/>
                </a:solidFill>
              </a:rPr>
              <a:t>KENDİNİ GELİŞTİRMEK VE MUTLU YAŞAMAK </a:t>
            </a:r>
            <a:endParaRPr lang="tr-TR" sz="2800" dirty="0">
              <a:solidFill>
                <a:srgbClr val="002060"/>
              </a:solidFill>
            </a:endParaRPr>
          </a:p>
        </p:txBody>
      </p:sp>
      <p:sp>
        <p:nvSpPr>
          <p:cNvPr id="4" name="Rectangle 2"/>
          <p:cNvSpPr txBox="1">
            <a:spLocks noChangeArrowheads="1"/>
          </p:cNvSpPr>
          <p:nvPr/>
        </p:nvSpPr>
        <p:spPr bwMode="auto">
          <a:xfrm>
            <a:off x="342930" y="2143116"/>
            <a:ext cx="8443912" cy="5715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b="1" i="0" u="none" strike="noStrike" kern="0" cap="none" spc="0" normalizeH="0" baseline="0" noProof="0" dirty="0" smtClean="0">
                <a:ln>
                  <a:noFill/>
                </a:ln>
                <a:solidFill>
                  <a:srgbClr val="002060"/>
                </a:solidFill>
                <a:effectLst/>
                <a:uLnTx/>
                <a:uFillTx/>
                <a:latin typeface="+mj-lt"/>
                <a:ea typeface="+mj-ea"/>
                <a:cs typeface="+mj-cs"/>
              </a:rPr>
              <a:t>Prof. Dr. Hüseyin GÜL</a:t>
            </a:r>
            <a:endParaRPr kumimoji="0" lang="tr-TR" b="1" i="0" u="none" strike="noStrike" kern="0" cap="none" spc="0" normalizeH="0" baseline="0" noProof="0" dirty="0">
              <a:ln>
                <a:noFill/>
              </a:ln>
              <a:solidFill>
                <a:srgbClr val="00206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61958"/>
            <a:ext cx="8443912" cy="695340"/>
          </a:xfrm>
        </p:spPr>
        <p:txBody>
          <a:bodyPr/>
          <a:lstStyle/>
          <a:p>
            <a:pPr lvl="0"/>
            <a:r>
              <a:rPr sz="3200" dirty="0">
                <a:solidFill>
                  <a:srgbClr val="002060"/>
                </a:solidFill>
              </a:rPr>
              <a:t>Yaşamın </a:t>
            </a:r>
            <a:r>
              <a:rPr sz="3200" dirty="0" smtClean="0">
                <a:solidFill>
                  <a:srgbClr val="002060"/>
                </a:solidFill>
              </a:rPr>
              <a:t>7 Ana Ekseni</a:t>
            </a:r>
            <a:endParaRPr sz="3200" dirty="0">
              <a:solidFill>
                <a:srgbClr val="002060"/>
              </a:solidFill>
            </a:endParaRPr>
          </a:p>
        </p:txBody>
      </p:sp>
      <p:sp>
        <p:nvSpPr>
          <p:cNvPr id="20483" name="Rectangle 3"/>
          <p:cNvSpPr>
            <a:spLocks noGrp="1" noChangeArrowheads="1"/>
          </p:cNvSpPr>
          <p:nvPr>
            <p:ph type="body" idx="1"/>
          </p:nvPr>
        </p:nvSpPr>
        <p:spPr>
          <a:xfrm>
            <a:off x="357158" y="1357298"/>
            <a:ext cx="8572560" cy="5072098"/>
          </a:xfrm>
        </p:spPr>
        <p:txBody>
          <a:bodyPr/>
          <a:lstStyle/>
          <a:p>
            <a:r>
              <a:rPr lang="tr-TR" sz="2600" b="1" dirty="0" smtClean="0">
                <a:solidFill>
                  <a:srgbClr val="C00000"/>
                </a:solidFill>
              </a:rPr>
              <a:t>Kişisel olarak yaşamınızda mutluluğunuz, başarınız ve doyumunuz, bu 7 ana eksen arasında kendinize uyacak şekilde oluşturduğunuz ve koşullara göre ayarlayarak sürdürdüğünüz dengeye bağlıdır.</a:t>
            </a:r>
          </a:p>
          <a:p>
            <a:r>
              <a:rPr lang="tr-TR" sz="2600" b="1" dirty="0" smtClean="0">
                <a:solidFill>
                  <a:srgbClr val="070605"/>
                </a:solidFill>
              </a:rPr>
              <a:t>7 ana eksen arasındaki denge, insanın sağlıklı, mutlu, dengeli ve başarılı bir yaşam sürmesine katkı yapar.</a:t>
            </a:r>
          </a:p>
          <a:p>
            <a:r>
              <a:rPr lang="tr-TR" sz="2600" b="1" dirty="0" smtClean="0">
                <a:solidFill>
                  <a:srgbClr val="0070C0"/>
                </a:solidFill>
              </a:rPr>
              <a:t>Bir insanın genel yaşam planlaması, yukarıda belirtilen 7 temel ayağa ilişkin kişisel olarak bir yol haritasına sahip olmasını gerektirir</a:t>
            </a:r>
            <a:r>
              <a:rPr lang="tr-TR" sz="2400" b="1" dirty="0" smtClean="0">
                <a:solidFill>
                  <a:srgbClr val="070605"/>
                </a:solidFill>
              </a:rPr>
              <a:t>.</a:t>
            </a:r>
          </a:p>
          <a:p>
            <a:r>
              <a:rPr lang="tr-TR" sz="2600" b="1" dirty="0" smtClean="0">
                <a:solidFill>
                  <a:srgbClr val="C00000"/>
                </a:solidFill>
              </a:rPr>
              <a:t>Yaşam planının 7 ekseni arasındaki denge kişiden kişiye, kişilerin bulunduğu ya da hissettiği yaşa ve duruma göre değişebilir.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61958"/>
            <a:ext cx="8443912" cy="695340"/>
          </a:xfrm>
        </p:spPr>
        <p:txBody>
          <a:bodyPr/>
          <a:lstStyle/>
          <a:p>
            <a:r>
              <a:rPr lang="tr-TR" sz="3200" dirty="0" smtClean="0"/>
              <a:t>Gençlikten Olgunluğa İnsan</a:t>
            </a:r>
            <a:endParaRPr lang="tr-TR" sz="3200" dirty="0"/>
          </a:p>
        </p:txBody>
      </p:sp>
      <p:sp>
        <p:nvSpPr>
          <p:cNvPr id="20483" name="Rectangle 3"/>
          <p:cNvSpPr>
            <a:spLocks noGrp="1" noChangeArrowheads="1"/>
          </p:cNvSpPr>
          <p:nvPr>
            <p:ph type="body" idx="1"/>
          </p:nvPr>
        </p:nvSpPr>
        <p:spPr>
          <a:xfrm>
            <a:off x="357158" y="1428736"/>
            <a:ext cx="8643998" cy="4857784"/>
          </a:xfrm>
        </p:spPr>
        <p:txBody>
          <a:bodyPr/>
          <a:lstStyle/>
          <a:p>
            <a:r>
              <a:rPr lang="tr-TR" sz="2800" b="1" i="1" dirty="0" smtClean="0">
                <a:solidFill>
                  <a:srgbClr val="C00000"/>
                </a:solidFill>
              </a:rPr>
              <a:t>İnsanlar genç iken</a:t>
            </a:r>
            <a:r>
              <a:rPr lang="tr-TR" sz="2800" b="1" dirty="0" smtClean="0">
                <a:solidFill>
                  <a:srgbClr val="C00000"/>
                </a:solidFill>
              </a:rPr>
              <a:t>, tecrübe yoksunudur, gezmeye ve eğlenmeye daha fazla ağırlık verir. </a:t>
            </a:r>
          </a:p>
          <a:p>
            <a:r>
              <a:rPr lang="tr-TR" sz="2800" b="1" dirty="0" smtClean="0">
                <a:solidFill>
                  <a:srgbClr val="0070C0"/>
                </a:solidFill>
              </a:rPr>
              <a:t>30’lu ve 40’lı yaşlarda iş hayatı, kariyer ve mesleki başarı öne çıkar.</a:t>
            </a:r>
          </a:p>
          <a:p>
            <a:r>
              <a:rPr lang="tr-TR" sz="2800" b="1" dirty="0" smtClean="0">
                <a:solidFill>
                  <a:srgbClr val="070605"/>
                </a:solidFill>
              </a:rPr>
              <a:t>40’lı yaşlar ve sonrası, insanın tecrübeyle verimli çalışmayı bütünleştirdiği, yaşamına ilişkin gerçekten düşünüp, akıllıca kararlar verdiği yıllardır. </a:t>
            </a:r>
          </a:p>
          <a:p>
            <a:r>
              <a:rPr lang="tr-TR" sz="2800" b="1" dirty="0" smtClean="0">
                <a:solidFill>
                  <a:srgbClr val="C00000"/>
                </a:solidFill>
              </a:rPr>
              <a:t>Bu yaşlarda insanlar, kişisel ilişkilere, dostluklara, aileye, sağlığa ve dinlenmeye daha fazla ağırlık verme eğiliminde olurlar.</a:t>
            </a:r>
            <a:endParaRPr lang="tr-TR" sz="2600" b="1" dirty="0">
              <a:solidFill>
                <a:srgbClr val="C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61958"/>
            <a:ext cx="8443912" cy="695340"/>
          </a:xfrm>
        </p:spPr>
        <p:txBody>
          <a:bodyPr/>
          <a:lstStyle/>
          <a:p>
            <a:r>
              <a:rPr lang="tr-TR" sz="3200" dirty="0" smtClean="0"/>
              <a:t>İnsanın Olgunluk Yılları – Yaş Kemale Erince</a:t>
            </a:r>
            <a:endParaRPr lang="tr-TR" sz="3200" dirty="0"/>
          </a:p>
        </p:txBody>
      </p:sp>
      <p:sp>
        <p:nvSpPr>
          <p:cNvPr id="20483" name="Rectangle 3"/>
          <p:cNvSpPr>
            <a:spLocks noGrp="1" noChangeArrowheads="1"/>
          </p:cNvSpPr>
          <p:nvPr>
            <p:ph type="body" idx="1"/>
          </p:nvPr>
        </p:nvSpPr>
        <p:spPr>
          <a:xfrm>
            <a:off x="357158" y="1500174"/>
            <a:ext cx="8572560" cy="4357717"/>
          </a:xfrm>
        </p:spPr>
        <p:txBody>
          <a:bodyPr/>
          <a:lstStyle/>
          <a:p>
            <a:r>
              <a:rPr lang="tr-TR" sz="2600" b="1" dirty="0" smtClean="0">
                <a:solidFill>
                  <a:srgbClr val="C00000"/>
                </a:solidFill>
              </a:rPr>
              <a:t>Emeklilik yaşı gelip çattığında, birçok kişi, birçok şey için geç kalmış oluyor. </a:t>
            </a:r>
          </a:p>
          <a:p>
            <a:r>
              <a:rPr lang="tr-TR" sz="2600" b="1" dirty="0" smtClean="0">
                <a:solidFill>
                  <a:srgbClr val="0070C0"/>
                </a:solidFill>
              </a:rPr>
              <a:t>İnsanın sadece kendi yaşam deneyimlerinden ders alarak mutlu bir yaşam, başarılı bir kariyer ve akıllı bir emeklilik yaşamı kurgulaması şansı oldukça kısıtlı. </a:t>
            </a:r>
          </a:p>
          <a:p>
            <a:r>
              <a:rPr lang="tr-TR" sz="2600" b="1" dirty="0" smtClean="0">
                <a:solidFill>
                  <a:srgbClr val="070605"/>
                </a:solidFill>
              </a:rPr>
              <a:t>Başkalarının deneyimlerinden ve hatalarından da öğrenebilme ve ders çıkarabilme yeteneği önemli. </a:t>
            </a:r>
          </a:p>
          <a:p>
            <a:r>
              <a:rPr lang="tr-TR" sz="2600" dirty="0" err="1" smtClean="0">
                <a:solidFill>
                  <a:srgbClr val="C00000"/>
                </a:solidFill>
              </a:rPr>
              <a:t>Otto</a:t>
            </a:r>
            <a:r>
              <a:rPr lang="tr-TR" sz="2600" dirty="0" smtClean="0">
                <a:solidFill>
                  <a:srgbClr val="C00000"/>
                </a:solidFill>
              </a:rPr>
              <a:t> </a:t>
            </a:r>
            <a:r>
              <a:rPr lang="tr-TR" sz="2600" dirty="0" err="1" smtClean="0">
                <a:solidFill>
                  <a:srgbClr val="C00000"/>
                </a:solidFill>
              </a:rPr>
              <a:t>von</a:t>
            </a:r>
            <a:r>
              <a:rPr lang="tr-TR" sz="2600" dirty="0" smtClean="0">
                <a:solidFill>
                  <a:srgbClr val="C00000"/>
                </a:solidFill>
              </a:rPr>
              <a:t> </a:t>
            </a:r>
            <a:r>
              <a:rPr lang="tr-TR" sz="2600" dirty="0" err="1" smtClean="0">
                <a:solidFill>
                  <a:srgbClr val="C00000"/>
                </a:solidFill>
              </a:rPr>
              <a:t>Bismarck’ın</a:t>
            </a:r>
            <a:r>
              <a:rPr lang="tr-TR" sz="2600" dirty="0" smtClean="0">
                <a:solidFill>
                  <a:srgbClr val="C00000"/>
                </a:solidFill>
              </a:rPr>
              <a:t> dediği gibi; “</a:t>
            </a:r>
            <a:r>
              <a:rPr lang="tr-TR" sz="2600" b="1" i="1" dirty="0" smtClean="0">
                <a:solidFill>
                  <a:srgbClr val="C00000"/>
                </a:solidFill>
              </a:rPr>
              <a:t>aptal insan kendisi deneyerek, akıllı insan diğerlerinin deneyimlerinden öğrenir</a:t>
            </a:r>
            <a:r>
              <a:rPr lang="tr-TR" sz="2600" b="1" dirty="0" smtClean="0">
                <a:solidFill>
                  <a:srgbClr val="C00000"/>
                </a:solidFill>
              </a:rPr>
              <a:t>.” </a:t>
            </a:r>
            <a:endParaRPr lang="tr-TR" sz="2600" b="1" dirty="0">
              <a:solidFill>
                <a:srgbClr val="C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61958"/>
            <a:ext cx="8443912" cy="695340"/>
          </a:xfrm>
        </p:spPr>
        <p:txBody>
          <a:bodyPr/>
          <a:lstStyle/>
          <a:p>
            <a:r>
              <a:rPr lang="tr-TR" sz="3200" dirty="0" smtClean="0"/>
              <a:t>Yaşam Planına Her Yaşta Yön Verme</a:t>
            </a:r>
            <a:endParaRPr lang="tr-TR" sz="3200" dirty="0"/>
          </a:p>
        </p:txBody>
      </p:sp>
      <p:sp>
        <p:nvSpPr>
          <p:cNvPr id="20483" name="Rectangle 3"/>
          <p:cNvSpPr>
            <a:spLocks noGrp="1" noChangeArrowheads="1"/>
          </p:cNvSpPr>
          <p:nvPr>
            <p:ph type="body" idx="1"/>
          </p:nvPr>
        </p:nvSpPr>
        <p:spPr>
          <a:xfrm>
            <a:off x="357158" y="1428736"/>
            <a:ext cx="8643998" cy="4857784"/>
          </a:xfrm>
        </p:spPr>
        <p:txBody>
          <a:bodyPr/>
          <a:lstStyle/>
          <a:p>
            <a:r>
              <a:rPr lang="tr-TR" sz="2800" b="1" dirty="0" smtClean="0">
                <a:solidFill>
                  <a:srgbClr val="C00000"/>
                </a:solidFill>
              </a:rPr>
              <a:t>Yaşam planına yön verip, yaşam ve kariyer seçeneklerinizi belirlerken, her yaşa ve koşula uygun seçenekler belirlemek gerekir.</a:t>
            </a:r>
          </a:p>
          <a:p>
            <a:pPr marL="900000" lvl="1">
              <a:spcBef>
                <a:spcPts val="300"/>
              </a:spcBef>
            </a:pPr>
            <a:r>
              <a:rPr lang="tr-TR" sz="2400" b="1" dirty="0" smtClean="0">
                <a:solidFill>
                  <a:srgbClr val="070605"/>
                </a:solidFill>
              </a:rPr>
              <a:t>Üniversiteyi başarılı bir şekilde bitirmek ve bir kariyer mesleğine girmek; </a:t>
            </a:r>
          </a:p>
          <a:p>
            <a:pPr marL="900000" lvl="1">
              <a:spcBef>
                <a:spcPts val="300"/>
              </a:spcBef>
            </a:pPr>
            <a:r>
              <a:rPr lang="tr-TR" sz="2400" b="1" dirty="0" smtClean="0">
                <a:solidFill>
                  <a:srgbClr val="070605"/>
                </a:solidFill>
              </a:rPr>
              <a:t>Mutlu bir aile ve başarılı bir iş kurmak…</a:t>
            </a:r>
          </a:p>
          <a:p>
            <a:r>
              <a:rPr lang="tr-TR" sz="2800" b="1" dirty="0" smtClean="0">
                <a:solidFill>
                  <a:srgbClr val="0070C0"/>
                </a:solidFill>
              </a:rPr>
              <a:t>Bu süreçte, mesleki başarı, şöhret, para ve lüks </a:t>
            </a:r>
            <a:r>
              <a:rPr lang="tr-TR" sz="2800" dirty="0" smtClean="0"/>
              <a:t>ile </a:t>
            </a:r>
            <a:r>
              <a:rPr lang="tr-TR" sz="2800" b="1" dirty="0" smtClean="0">
                <a:solidFill>
                  <a:srgbClr val="C00000"/>
                </a:solidFill>
              </a:rPr>
              <a:t>aile, dostluk, mutluluk, sağlık, özgürlük, gezip eğlenmek ve dinlenmek gibi bazıları vazgeçilmez değerler ve hedefler arasında </a:t>
            </a:r>
            <a:r>
              <a:rPr lang="tr-TR" sz="2800" b="1" i="1" dirty="0" smtClean="0">
                <a:solidFill>
                  <a:srgbClr val="070605"/>
                </a:solidFill>
              </a:rPr>
              <a:t>denge kurabilmek, yaşam mutluluğu ve doyumu için önemlidir</a:t>
            </a:r>
            <a:r>
              <a:rPr lang="tr-TR" sz="2800" dirty="0" smtClean="0">
                <a:solidFill>
                  <a:srgbClr val="070605"/>
                </a:solidFill>
              </a:rPr>
              <a:t>. </a:t>
            </a:r>
          </a:p>
          <a:p>
            <a:pPr marL="900000" lvl="1">
              <a:spcBef>
                <a:spcPts val="300"/>
              </a:spcBef>
            </a:pPr>
            <a:endParaRPr lang="tr-TR"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61958"/>
            <a:ext cx="8443912" cy="695340"/>
          </a:xfrm>
        </p:spPr>
        <p:txBody>
          <a:bodyPr/>
          <a:lstStyle/>
          <a:p>
            <a:r>
              <a:rPr sz="3200" dirty="0"/>
              <a:t>Yaşam </a:t>
            </a:r>
            <a:r>
              <a:rPr lang="tr-TR" sz="3200" dirty="0" smtClean="0"/>
              <a:t>Planına Her Yaşta Yön Verme</a:t>
            </a:r>
            <a:endParaRPr lang="tr-TR" sz="3200" dirty="0"/>
          </a:p>
        </p:txBody>
      </p:sp>
      <p:sp>
        <p:nvSpPr>
          <p:cNvPr id="20483" name="Rectangle 3"/>
          <p:cNvSpPr>
            <a:spLocks noGrp="1" noChangeArrowheads="1"/>
          </p:cNvSpPr>
          <p:nvPr>
            <p:ph type="body" idx="1"/>
          </p:nvPr>
        </p:nvSpPr>
        <p:spPr>
          <a:xfrm>
            <a:off x="214282" y="1428737"/>
            <a:ext cx="8786842" cy="4857783"/>
          </a:xfrm>
        </p:spPr>
        <p:txBody>
          <a:bodyPr/>
          <a:lstStyle/>
          <a:p>
            <a:r>
              <a:rPr lang="tr-TR" sz="2700" b="1" dirty="0" smtClean="0">
                <a:solidFill>
                  <a:srgbClr val="C00000"/>
                </a:solidFill>
              </a:rPr>
              <a:t>Gençken hızlı yaşayan biri, ilerleyen yaşlarında daha sakin bir hayatı tercih edebilir. </a:t>
            </a:r>
          </a:p>
          <a:p>
            <a:r>
              <a:rPr lang="tr-TR" sz="2700" b="1" dirty="0" smtClean="0">
                <a:solidFill>
                  <a:srgbClr val="0070C0"/>
                </a:solidFill>
              </a:rPr>
              <a:t>Önemli olan, tercihlerinizi bilinçli bir biçimde yapmanız ve yaşam tarzınızı oturtmanız, planlamanızı sağlıklı yapabilmeniz ve başarıyla uygulamaya çalışmanızdır.</a:t>
            </a:r>
          </a:p>
          <a:p>
            <a:r>
              <a:rPr lang="tr-TR" sz="2700" b="1" i="1" dirty="0" smtClean="0">
                <a:solidFill>
                  <a:srgbClr val="070605"/>
                </a:solidFill>
              </a:rPr>
              <a:t>Bu süreçte, </a:t>
            </a:r>
            <a:r>
              <a:rPr lang="tr-TR" sz="2700" b="1" i="1" dirty="0" smtClean="0">
                <a:solidFill>
                  <a:srgbClr val="C00000"/>
                </a:solidFill>
              </a:rPr>
              <a:t>mesleki başarı, şöhret, para ve lüks </a:t>
            </a:r>
            <a:r>
              <a:rPr lang="tr-TR" sz="2700" b="1" i="1" dirty="0" smtClean="0">
                <a:solidFill>
                  <a:srgbClr val="070605"/>
                </a:solidFill>
              </a:rPr>
              <a:t>ile</a:t>
            </a:r>
            <a:r>
              <a:rPr lang="tr-TR" sz="2700" i="1" dirty="0" smtClean="0"/>
              <a:t> </a:t>
            </a:r>
            <a:r>
              <a:rPr lang="tr-TR" sz="2700" b="1" i="1" dirty="0" smtClean="0">
                <a:solidFill>
                  <a:srgbClr val="0070C0"/>
                </a:solidFill>
              </a:rPr>
              <a:t>aile, dostluk, mutluluk, sağlık, özgürlük, gezip eğlenmek ve dinlenmek </a:t>
            </a:r>
            <a:r>
              <a:rPr lang="tr-TR" sz="2700" b="1" i="1" dirty="0" smtClean="0">
                <a:solidFill>
                  <a:srgbClr val="070605"/>
                </a:solidFill>
              </a:rPr>
              <a:t>gibi bazıları vazgeçilmez değerler ve hedefler </a:t>
            </a:r>
            <a:r>
              <a:rPr lang="tr-TR" sz="2700" b="1" i="1" dirty="0" smtClean="0">
                <a:solidFill>
                  <a:srgbClr val="C00000"/>
                </a:solidFill>
              </a:rPr>
              <a:t>arasında</a:t>
            </a:r>
            <a:r>
              <a:rPr lang="tr-TR" sz="2700" i="1" dirty="0" smtClean="0"/>
              <a:t> </a:t>
            </a:r>
            <a:r>
              <a:rPr lang="tr-TR" sz="2700" b="1" i="1" dirty="0" smtClean="0">
                <a:solidFill>
                  <a:srgbClr val="C00000"/>
                </a:solidFill>
              </a:rPr>
              <a:t>denge kurabilmek, yaşam mutluluğu ve doyumu için önemlidir</a:t>
            </a:r>
            <a:r>
              <a:rPr lang="tr-TR" sz="2700" b="1" dirty="0" smtClean="0">
                <a:solidFill>
                  <a:srgbClr val="C00000"/>
                </a:solidFill>
              </a:rPr>
              <a:t>. </a:t>
            </a:r>
            <a:endParaRPr lang="tr-TR" sz="2700" b="1" dirty="0">
              <a:solidFill>
                <a:srgbClr val="C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idx="4294967295"/>
          </p:nvPr>
        </p:nvSpPr>
        <p:spPr>
          <a:xfrm>
            <a:off x="1857356" y="2071678"/>
            <a:ext cx="5587981" cy="503238"/>
          </a:xfrm>
        </p:spPr>
        <p:txBody>
          <a:bodyPr/>
          <a:lstStyle/>
          <a:p>
            <a:r>
              <a:rPr sz="3200" smtClean="0">
                <a:solidFill>
                  <a:srgbClr val="D38E03"/>
                </a:solidFill>
              </a:rPr>
              <a:t>1. Bölüm </a:t>
            </a:r>
            <a:r>
              <a:rPr lang="tr-TR" sz="3200" dirty="0" smtClean="0">
                <a:solidFill>
                  <a:srgbClr val="D38E03"/>
                </a:solidFill>
              </a:rPr>
              <a:t>Sonu </a:t>
            </a:r>
            <a:r>
              <a:rPr sz="3200" smtClean="0">
                <a:solidFill>
                  <a:srgbClr val="D38E03"/>
                </a:solidFill>
              </a:rPr>
              <a:t>– </a:t>
            </a:r>
            <a:r>
              <a:rPr lang="tr-TR" sz="3200" dirty="0" smtClean="0">
                <a:solidFill>
                  <a:srgbClr val="D38E03"/>
                </a:solidFill>
              </a:rPr>
              <a:t>Teşekkürler</a:t>
            </a:r>
            <a:endParaRPr lang="tr-TR" sz="3200" dirty="0">
              <a:solidFill>
                <a:srgbClr val="D38E0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l="15922" t="11719" r="18191" b="12109"/>
          <a:stretch>
            <a:fillRect/>
          </a:stretch>
        </p:blipFill>
        <p:spPr bwMode="auto">
          <a:xfrm>
            <a:off x="428596" y="785794"/>
            <a:ext cx="8572560" cy="55721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14356"/>
            <a:ext cx="8515350" cy="552464"/>
          </a:xfrm>
        </p:spPr>
        <p:txBody>
          <a:bodyPr/>
          <a:lstStyle/>
          <a:p>
            <a:pPr lvl="0"/>
            <a:r>
              <a:rPr sz="2600" dirty="0">
                <a:solidFill>
                  <a:srgbClr val="002060"/>
                </a:solidFill>
              </a:rPr>
              <a:t>Kendini Keşif Yolculuğuna ve Güncellemeye Hazır mısın?</a:t>
            </a:r>
          </a:p>
        </p:txBody>
      </p:sp>
      <p:sp>
        <p:nvSpPr>
          <p:cNvPr id="20483" name="Rectangle 3"/>
          <p:cNvSpPr>
            <a:spLocks noGrp="1" noChangeArrowheads="1"/>
          </p:cNvSpPr>
          <p:nvPr>
            <p:ph type="body" idx="1"/>
          </p:nvPr>
        </p:nvSpPr>
        <p:spPr>
          <a:xfrm>
            <a:off x="357158" y="1357298"/>
            <a:ext cx="8643966" cy="5072098"/>
          </a:xfrm>
        </p:spPr>
        <p:txBody>
          <a:bodyPr/>
          <a:lstStyle/>
          <a:p>
            <a:pPr>
              <a:spcBef>
                <a:spcPts val="0"/>
              </a:spcBef>
              <a:spcAft>
                <a:spcPts val="1200"/>
              </a:spcAft>
            </a:pPr>
            <a:r>
              <a:rPr lang="tr-TR" sz="2400" b="1" dirty="0" smtClean="0">
                <a:solidFill>
                  <a:srgbClr val="C00000"/>
                </a:solidFill>
              </a:rPr>
              <a:t>Kendini keşfetmek ve tanımak, kişisel gelişimimizi, yaşamımızı ve kariyerimizi planlamak ve daha etkili yönetmek için çok önemlidir. </a:t>
            </a:r>
          </a:p>
          <a:p>
            <a:pPr>
              <a:spcBef>
                <a:spcPts val="0"/>
              </a:spcBef>
              <a:spcAft>
                <a:spcPts val="1200"/>
              </a:spcAft>
            </a:pPr>
            <a:r>
              <a:rPr lang="tr-TR" sz="2400" b="1" dirty="0" smtClean="0">
                <a:solidFill>
                  <a:srgbClr val="0070C0"/>
                </a:solidFill>
              </a:rPr>
              <a:t>Gelişme, ilerleme ve kendini güncelleme, eksikliklerini görebilme ve kabul edebilme cesareti ve özgüven isteyen uzun bir yolculuk. </a:t>
            </a:r>
          </a:p>
          <a:p>
            <a:pPr>
              <a:spcBef>
                <a:spcPts val="0"/>
              </a:spcBef>
              <a:spcAft>
                <a:spcPts val="1200"/>
              </a:spcAft>
            </a:pPr>
            <a:r>
              <a:rPr lang="tr-TR" sz="2400" b="1" dirty="0" smtClean="0">
                <a:solidFill>
                  <a:srgbClr val="070605"/>
                </a:solidFill>
              </a:rPr>
              <a:t>Kendini keşfetme ve geliştirme sürecinde, her şey öncelikle kendini tanıma ve anlama girişim ve deneyimleriyle başlıyor.</a:t>
            </a:r>
          </a:p>
          <a:p>
            <a:pPr>
              <a:spcBef>
                <a:spcPts val="0"/>
              </a:spcBef>
              <a:spcAft>
                <a:spcPts val="1200"/>
              </a:spcAft>
            </a:pPr>
            <a:r>
              <a:rPr lang="tr-TR" sz="2400" b="1" dirty="0" smtClean="0">
                <a:solidFill>
                  <a:srgbClr val="C00000"/>
                </a:solidFill>
              </a:rPr>
              <a:t>Sürekli değişen ve daha iyi anlamaya çalıştığınız dünyaya ayak uydurabilmek için kendinizi güncelliyorsunuz. </a:t>
            </a:r>
          </a:p>
          <a:p>
            <a:pPr>
              <a:spcBef>
                <a:spcPts val="0"/>
              </a:spcBef>
              <a:spcAft>
                <a:spcPts val="1200"/>
              </a:spcAft>
            </a:pPr>
            <a:r>
              <a:rPr lang="tr-TR" sz="2400" b="1" dirty="0" smtClean="0">
                <a:solidFill>
                  <a:srgbClr val="0070C0"/>
                </a:solidFill>
              </a:rPr>
              <a:t>Bu kişisel bir yolculuk ve bu yolculukta hızını ve ölçülerini belirlemek de size düşüyor.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42918"/>
            <a:ext cx="8443912" cy="623902"/>
          </a:xfrm>
        </p:spPr>
        <p:txBody>
          <a:bodyPr/>
          <a:lstStyle/>
          <a:p>
            <a:pPr lvl="0"/>
            <a:r>
              <a:rPr sz="2800" dirty="0">
                <a:solidFill>
                  <a:srgbClr val="002060"/>
                </a:solidFill>
              </a:rPr>
              <a:t>Yaşam Yolculuğunda Eğitim ve Kendini Geliştirmek</a:t>
            </a:r>
          </a:p>
        </p:txBody>
      </p:sp>
      <p:sp>
        <p:nvSpPr>
          <p:cNvPr id="20483" name="Rectangle 3"/>
          <p:cNvSpPr>
            <a:spLocks noGrp="1" noChangeArrowheads="1"/>
          </p:cNvSpPr>
          <p:nvPr>
            <p:ph type="body" idx="1"/>
          </p:nvPr>
        </p:nvSpPr>
        <p:spPr>
          <a:xfrm>
            <a:off x="357158" y="1357298"/>
            <a:ext cx="8643966" cy="4572032"/>
          </a:xfrm>
        </p:spPr>
        <p:txBody>
          <a:bodyPr/>
          <a:lstStyle/>
          <a:p>
            <a:pPr>
              <a:spcBef>
                <a:spcPts val="0"/>
              </a:spcBef>
              <a:spcAft>
                <a:spcPts val="1200"/>
              </a:spcAft>
            </a:pPr>
            <a:r>
              <a:rPr lang="tr-TR" sz="2600" b="1" dirty="0" smtClean="0">
                <a:solidFill>
                  <a:srgbClr val="C00000"/>
                </a:solidFill>
              </a:rPr>
              <a:t>Yaşam, sürekli olarak değişen koşullara göre kendini konumlandırma, karşılaşılan sorunları çözme ve çözümleri uygulama, kendini güncelleme sürecidir.  </a:t>
            </a:r>
          </a:p>
          <a:p>
            <a:pPr>
              <a:spcBef>
                <a:spcPts val="0"/>
              </a:spcBef>
              <a:spcAft>
                <a:spcPts val="1200"/>
              </a:spcAft>
            </a:pPr>
            <a:r>
              <a:rPr lang="tr-TR" sz="2600" b="1" dirty="0" smtClean="0">
                <a:solidFill>
                  <a:srgbClr val="0070C0"/>
                </a:solidFill>
              </a:rPr>
              <a:t>Özellikle eğitim aşamasında olan öğrenciler için, geleceklerini belirleme açısından ellerindeki en önemli değişkenler, eğitimleri ve aile desteğidir. </a:t>
            </a:r>
          </a:p>
          <a:p>
            <a:pPr>
              <a:spcBef>
                <a:spcPts val="0"/>
              </a:spcBef>
              <a:spcAft>
                <a:spcPts val="1200"/>
              </a:spcAft>
            </a:pPr>
            <a:r>
              <a:rPr lang="tr-TR" sz="2600" b="1" dirty="0" smtClean="0">
                <a:solidFill>
                  <a:schemeClr val="tx1">
                    <a:lumMod val="50000"/>
                  </a:schemeClr>
                </a:solidFill>
              </a:rPr>
              <a:t>Mutlu, başarılı ve anlamlı bir yaşam için kararlarını kendisi veren kişi, kendi hayatı konusunda daha bilinçli olur, hayatını ve geleceğini sahiplenir, sorumluluk alarak yaşamının lideri olma şansını artırır. </a:t>
            </a:r>
            <a:endParaRPr lang="tr-TR" sz="2600" b="1" dirty="0">
              <a:solidFill>
                <a:schemeClr val="tx1">
                  <a:lumMod val="50000"/>
                </a:schemeClr>
              </a:solidFill>
            </a:endParaRPr>
          </a:p>
        </p:txBody>
      </p:sp>
      <p:sp>
        <p:nvSpPr>
          <p:cNvPr id="20484" name="Rectangle 4"/>
          <p:cNvSpPr>
            <a:spLocks noChangeArrowheads="1"/>
          </p:cNvSpPr>
          <p:nvPr/>
        </p:nvSpPr>
        <p:spPr bwMode="auto">
          <a:xfrm>
            <a:off x="0" y="4005263"/>
            <a:ext cx="7107238" cy="3386137"/>
          </a:xfrm>
          <a:prstGeom prst="rect">
            <a:avLst/>
          </a:prstGeom>
          <a:noFill/>
          <a:ln w="9525">
            <a:noFill/>
            <a:miter lim="800000"/>
            <a:headEnd/>
            <a:tailEnd/>
          </a:ln>
          <a:effectLst/>
        </p:spPr>
        <p:txBody>
          <a:bodyPr/>
          <a:lstStyle/>
          <a:p>
            <a:pPr marL="457200" indent="-457200">
              <a:spcBef>
                <a:spcPct val="20000"/>
              </a:spcBef>
              <a:buClr>
                <a:srgbClr val="A50021"/>
              </a:buClr>
              <a:buSzPct val="75000"/>
              <a:buFont typeface="Wingdings" pitchFamily="2" charset="2"/>
              <a:buNone/>
            </a:pPr>
            <a:endParaRPr kumimoji="0" lang="tr-TR" sz="3200">
              <a:solidFill>
                <a:srgbClr val="070605"/>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714356"/>
            <a:ext cx="8658194" cy="552464"/>
          </a:xfrm>
        </p:spPr>
        <p:txBody>
          <a:bodyPr/>
          <a:lstStyle/>
          <a:p>
            <a:pPr lvl="0"/>
            <a:r>
              <a:rPr sz="3000" dirty="0">
                <a:solidFill>
                  <a:srgbClr val="002060"/>
                </a:solidFill>
              </a:rPr>
              <a:t>Üniversite Yıllarında Yaşam ve Kariyer Planlaması</a:t>
            </a:r>
          </a:p>
        </p:txBody>
      </p:sp>
      <p:sp>
        <p:nvSpPr>
          <p:cNvPr id="20483" name="Rectangle 3"/>
          <p:cNvSpPr>
            <a:spLocks noGrp="1" noChangeArrowheads="1"/>
          </p:cNvSpPr>
          <p:nvPr>
            <p:ph type="body" idx="1"/>
          </p:nvPr>
        </p:nvSpPr>
        <p:spPr>
          <a:xfrm>
            <a:off x="357158" y="1428736"/>
            <a:ext cx="8643966" cy="4929222"/>
          </a:xfrm>
        </p:spPr>
        <p:txBody>
          <a:bodyPr/>
          <a:lstStyle/>
          <a:p>
            <a:pPr>
              <a:spcBef>
                <a:spcPts val="0"/>
              </a:spcBef>
              <a:spcAft>
                <a:spcPts val="1200"/>
              </a:spcAft>
            </a:pPr>
            <a:r>
              <a:rPr lang="tr-TR" sz="2400" b="1" dirty="0" smtClean="0">
                <a:solidFill>
                  <a:srgbClr val="C00000"/>
                </a:solidFill>
              </a:rPr>
              <a:t>Kariyer ve yaşam planlaması, üniversite eğitimi sırasında devam ederek zirve yapar. </a:t>
            </a:r>
          </a:p>
          <a:p>
            <a:pPr>
              <a:spcBef>
                <a:spcPts val="0"/>
              </a:spcBef>
              <a:spcAft>
                <a:spcPts val="1200"/>
              </a:spcAft>
            </a:pPr>
            <a:r>
              <a:rPr lang="tr-TR" sz="2400" b="1" dirty="0" smtClean="0">
                <a:solidFill>
                  <a:srgbClr val="0070C0"/>
                </a:solidFill>
              </a:rPr>
              <a:t>Üniversite eğitiminin başında genelde yapılan en büyük hata, “</a:t>
            </a:r>
            <a:r>
              <a:rPr lang="tr-TR" sz="2400" b="1" i="1" dirty="0" smtClean="0">
                <a:solidFill>
                  <a:srgbClr val="0070C0"/>
                </a:solidFill>
              </a:rPr>
              <a:t>Ben yapmam gerekeni yaptım ve üniversiteyi kazandım. Bundan sonra üniversite bana gereken her şeyi verir ve beni üniversite sonrası hayata hazırlar</a:t>
            </a:r>
            <a:r>
              <a:rPr lang="tr-TR" sz="2400" b="1" dirty="0" smtClean="0">
                <a:solidFill>
                  <a:srgbClr val="0070C0"/>
                </a:solidFill>
              </a:rPr>
              <a:t>” düşüncesiyle dersler dışında hiçbir şeye kafa yormamaktır.</a:t>
            </a:r>
          </a:p>
          <a:p>
            <a:pPr>
              <a:spcBef>
                <a:spcPts val="0"/>
              </a:spcBef>
              <a:spcAft>
                <a:spcPts val="1200"/>
              </a:spcAft>
            </a:pPr>
            <a:r>
              <a:rPr lang="tr-TR" sz="2400" b="1" dirty="0" smtClean="0">
                <a:solidFill>
                  <a:schemeClr val="tx1">
                    <a:lumMod val="50000"/>
                  </a:schemeClr>
                </a:solidFill>
              </a:rPr>
              <a:t>Yaşam ve kariyer planınız, kişisel ve mesleki gelişiminizle paralel olarak, düşünerek ve sizin için anlamı olan kişilerle görüş alışverişinde bulunarak, amaçlarınız ve hedeflerinizle uyumlu olarak geliştirmeniz, uygulamanız ve uygularken de geliştirmeye devam etmeniz gereken bir plandır.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61958"/>
            <a:ext cx="8443912" cy="695340"/>
          </a:xfrm>
        </p:spPr>
        <p:txBody>
          <a:bodyPr/>
          <a:lstStyle/>
          <a:p>
            <a:pPr lvl="0"/>
            <a:r>
              <a:rPr lang="tr-TR" sz="3200" dirty="0" smtClean="0">
                <a:solidFill>
                  <a:srgbClr val="002060"/>
                </a:solidFill>
              </a:rPr>
              <a:t>A</a:t>
            </a:r>
            <a:r>
              <a:rPr sz="3200" dirty="0" smtClean="0">
                <a:solidFill>
                  <a:srgbClr val="002060"/>
                </a:solidFill>
              </a:rPr>
              <a:t>nlamlı Yaşama </a:t>
            </a:r>
            <a:r>
              <a:rPr sz="3200" dirty="0">
                <a:solidFill>
                  <a:srgbClr val="002060"/>
                </a:solidFill>
              </a:rPr>
              <a:t>Sanatı</a:t>
            </a:r>
          </a:p>
        </p:txBody>
      </p:sp>
      <p:sp>
        <p:nvSpPr>
          <p:cNvPr id="20483" name="Rectangle 3"/>
          <p:cNvSpPr>
            <a:spLocks noGrp="1" noChangeArrowheads="1"/>
          </p:cNvSpPr>
          <p:nvPr>
            <p:ph type="body" idx="1"/>
          </p:nvPr>
        </p:nvSpPr>
        <p:spPr>
          <a:xfrm>
            <a:off x="357158" y="1428736"/>
            <a:ext cx="8429684" cy="5000660"/>
          </a:xfrm>
        </p:spPr>
        <p:txBody>
          <a:bodyPr/>
          <a:lstStyle/>
          <a:p>
            <a:r>
              <a:rPr lang="tr-TR" sz="2600" b="1" dirty="0" smtClean="0">
                <a:solidFill>
                  <a:srgbClr val="C00000"/>
                </a:solidFill>
              </a:rPr>
              <a:t>Yaşam, bilinçli olarak anlamlı yaşama sanatı ve bu sanatı icra ettiğiniz planlı bir yolculuktur. </a:t>
            </a:r>
          </a:p>
          <a:p>
            <a:r>
              <a:rPr lang="tr-TR" sz="2600" b="1" dirty="0" smtClean="0">
                <a:solidFill>
                  <a:srgbClr val="0070C0"/>
                </a:solidFill>
              </a:rPr>
              <a:t>Yaşam ve kariyer planlaması, anlamlı yaşama sanatını uygulama aracıdır. </a:t>
            </a:r>
          </a:p>
          <a:p>
            <a:r>
              <a:rPr lang="tr-TR" sz="2600" b="1" dirty="0" smtClean="0">
                <a:solidFill>
                  <a:srgbClr val="070605"/>
                </a:solidFill>
              </a:rPr>
              <a:t>Yaşamda karşılaşacağınız yeni durumlara, güçlüklere ve fırsatlara göre, sürekli geliştirmenizi gerektirecek bir plandır.</a:t>
            </a:r>
          </a:p>
          <a:p>
            <a:r>
              <a:rPr lang="tr-TR" sz="2600" b="1" dirty="0" smtClean="0">
                <a:solidFill>
                  <a:srgbClr val="C00000"/>
                </a:solidFill>
              </a:rPr>
              <a:t>Yaşamı bilinçli olarak inşaya ve sürdürmeye dairdir. </a:t>
            </a:r>
          </a:p>
          <a:p>
            <a:r>
              <a:rPr lang="tr-TR" sz="2600" b="1" dirty="0" smtClean="0">
                <a:solidFill>
                  <a:srgbClr val="0070C0"/>
                </a:solidFill>
              </a:rPr>
              <a:t>Anlamlı  yaşama sanatının en önemli püf noktası, sürekli öğrenmeye ve gelişime açık olmanız ve kendinizi güncellemenizdir. </a:t>
            </a:r>
            <a:endParaRPr lang="tr-TR" sz="2600" b="1" dirty="0">
              <a:solidFill>
                <a:srgbClr val="0070C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61958"/>
            <a:ext cx="8443912" cy="695340"/>
          </a:xfrm>
        </p:spPr>
        <p:txBody>
          <a:bodyPr/>
          <a:lstStyle/>
          <a:p>
            <a:pPr lvl="0"/>
            <a:r>
              <a:rPr sz="3200" dirty="0">
                <a:solidFill>
                  <a:srgbClr val="002060"/>
                </a:solidFill>
              </a:rPr>
              <a:t>Yaşamın </a:t>
            </a:r>
            <a:r>
              <a:rPr sz="3200" dirty="0" smtClean="0">
                <a:solidFill>
                  <a:srgbClr val="002060"/>
                </a:solidFill>
              </a:rPr>
              <a:t>7 Ana Ekseni</a:t>
            </a:r>
            <a:endParaRPr sz="3200" dirty="0">
              <a:solidFill>
                <a:srgbClr val="002060"/>
              </a:solidFill>
            </a:endParaRPr>
          </a:p>
        </p:txBody>
      </p:sp>
      <p:sp>
        <p:nvSpPr>
          <p:cNvPr id="20483" name="Rectangle 3"/>
          <p:cNvSpPr>
            <a:spLocks noGrp="1" noChangeArrowheads="1"/>
          </p:cNvSpPr>
          <p:nvPr>
            <p:ph type="body" idx="1"/>
          </p:nvPr>
        </p:nvSpPr>
        <p:spPr>
          <a:xfrm>
            <a:off x="357158" y="1428736"/>
            <a:ext cx="8429684" cy="3571900"/>
          </a:xfrm>
        </p:spPr>
        <p:txBody>
          <a:bodyPr/>
          <a:lstStyle/>
          <a:p>
            <a:r>
              <a:rPr lang="tr-TR" sz="2600" b="1" dirty="0" smtClean="0">
                <a:solidFill>
                  <a:srgbClr val="C00000"/>
                </a:solidFill>
              </a:rPr>
              <a:t>Kişisel Yaşam Planlaması </a:t>
            </a:r>
          </a:p>
          <a:p>
            <a:r>
              <a:rPr lang="tr-TR" sz="2600" b="1" dirty="0" smtClean="0">
                <a:solidFill>
                  <a:srgbClr val="0070C0"/>
                </a:solidFill>
              </a:rPr>
              <a:t>İş ve Meslek Hayatı Planlaması</a:t>
            </a:r>
          </a:p>
          <a:p>
            <a:r>
              <a:rPr lang="tr-TR" sz="2600" b="1" dirty="0" smtClean="0">
                <a:solidFill>
                  <a:srgbClr val="070605"/>
                </a:solidFill>
              </a:rPr>
              <a:t>Aile Hayatı Planlaması</a:t>
            </a:r>
          </a:p>
          <a:p>
            <a:r>
              <a:rPr lang="tr-TR" sz="2600" b="1" dirty="0" smtClean="0">
                <a:solidFill>
                  <a:srgbClr val="C00000"/>
                </a:solidFill>
              </a:rPr>
              <a:t>Sosyal Yaşam Planlaması</a:t>
            </a:r>
          </a:p>
          <a:p>
            <a:r>
              <a:rPr lang="tr-TR" sz="2600" b="1" dirty="0" smtClean="0">
                <a:solidFill>
                  <a:srgbClr val="0070C0"/>
                </a:solidFill>
              </a:rPr>
              <a:t>Sağlıklı Yaşam Planlaması</a:t>
            </a:r>
          </a:p>
          <a:p>
            <a:r>
              <a:rPr lang="tr-TR" sz="2600" b="1" dirty="0" smtClean="0">
                <a:solidFill>
                  <a:srgbClr val="070605"/>
                </a:solidFill>
              </a:rPr>
              <a:t>Dinlence Planlaması</a:t>
            </a:r>
          </a:p>
          <a:p>
            <a:r>
              <a:rPr lang="tr-TR" sz="2600" b="1" dirty="0" smtClean="0">
                <a:solidFill>
                  <a:srgbClr val="C00000"/>
                </a:solidFill>
              </a:rPr>
              <a:t>Eğlence Planlaması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61958"/>
            <a:ext cx="8443912" cy="695340"/>
          </a:xfrm>
        </p:spPr>
        <p:txBody>
          <a:bodyPr/>
          <a:lstStyle/>
          <a:p>
            <a:pPr lvl="0"/>
            <a:r>
              <a:rPr sz="3200" dirty="0">
                <a:solidFill>
                  <a:srgbClr val="002060"/>
                </a:solidFill>
              </a:rPr>
              <a:t>Yaşamın </a:t>
            </a:r>
            <a:r>
              <a:rPr sz="3200" dirty="0" smtClean="0">
                <a:solidFill>
                  <a:srgbClr val="002060"/>
                </a:solidFill>
              </a:rPr>
              <a:t>7 Ana Ekseni</a:t>
            </a:r>
            <a:endParaRPr sz="3200" dirty="0">
              <a:solidFill>
                <a:srgbClr val="002060"/>
              </a:solidFill>
            </a:endParaRPr>
          </a:p>
        </p:txBody>
      </p:sp>
      <p:sp>
        <p:nvSpPr>
          <p:cNvPr id="20483" name="Rectangle 3"/>
          <p:cNvSpPr>
            <a:spLocks noGrp="1" noChangeArrowheads="1"/>
          </p:cNvSpPr>
          <p:nvPr>
            <p:ph type="body" idx="1"/>
          </p:nvPr>
        </p:nvSpPr>
        <p:spPr>
          <a:xfrm>
            <a:off x="357158" y="1428736"/>
            <a:ext cx="8572560" cy="4572032"/>
          </a:xfrm>
        </p:spPr>
        <p:txBody>
          <a:bodyPr/>
          <a:lstStyle/>
          <a:p>
            <a:r>
              <a:rPr lang="tr-TR" sz="2600" b="1" dirty="0" smtClean="0">
                <a:solidFill>
                  <a:srgbClr val="C00000"/>
                </a:solidFill>
              </a:rPr>
              <a:t>Kişisel Yaşam Planlaması</a:t>
            </a:r>
          </a:p>
          <a:p>
            <a:pPr lvl="1"/>
            <a:r>
              <a:rPr lang="tr-TR" sz="2400" b="1" dirty="0" smtClean="0">
                <a:solidFill>
                  <a:srgbClr val="070605"/>
                </a:solidFill>
              </a:rPr>
              <a:t>Kişinin tek başına ya da ailesiyle birlikte yaşarken, kişisel olarak kendi yaşamını planlaması ve yönetmesi</a:t>
            </a:r>
            <a:r>
              <a:rPr lang="tr-TR" sz="2200" b="1" dirty="0" smtClean="0">
                <a:solidFill>
                  <a:srgbClr val="070605"/>
                </a:solidFill>
              </a:rPr>
              <a:t> </a:t>
            </a:r>
          </a:p>
          <a:p>
            <a:r>
              <a:rPr lang="tr-TR" sz="2600" b="1" dirty="0" smtClean="0">
                <a:solidFill>
                  <a:srgbClr val="0070C0"/>
                </a:solidFill>
              </a:rPr>
              <a:t>İş ve Meslek Hayatı Planlaması</a:t>
            </a:r>
          </a:p>
          <a:p>
            <a:pPr lvl="1"/>
            <a:r>
              <a:rPr lang="tr-TR" sz="2400" b="1" dirty="0" smtClean="0">
                <a:solidFill>
                  <a:srgbClr val="070605"/>
                </a:solidFill>
              </a:rPr>
              <a:t>Kişinin, çalışma ve meslek hayatını, bilinçli bir biçimde, yaşam felsefesi, beceri, amaç ve beklentileri çerçevesinde planlaması ve yürütmesi</a:t>
            </a:r>
          </a:p>
          <a:p>
            <a:r>
              <a:rPr lang="tr-TR" sz="2600" b="1" dirty="0" smtClean="0">
                <a:solidFill>
                  <a:srgbClr val="070605"/>
                </a:solidFill>
              </a:rPr>
              <a:t>Aile Hayatı Planlaması</a:t>
            </a:r>
          </a:p>
          <a:p>
            <a:pPr lvl="1"/>
            <a:r>
              <a:rPr lang="tr-TR" sz="2400" b="1" dirty="0" smtClean="0">
                <a:solidFill>
                  <a:srgbClr val="070605"/>
                </a:solidFill>
              </a:rPr>
              <a:t>Sevdiğiniz birisiyle ortak aile hayatı kurup, bu hayatınızı mutlu ve dengeli sürdürebilmek, bilinçli bir şekilde planlayabilmek ve yönetebilmek</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5806" y="661958"/>
            <a:ext cx="8443912" cy="695340"/>
          </a:xfrm>
        </p:spPr>
        <p:txBody>
          <a:bodyPr/>
          <a:lstStyle/>
          <a:p>
            <a:pPr lvl="0"/>
            <a:r>
              <a:rPr sz="3200" dirty="0">
                <a:solidFill>
                  <a:srgbClr val="002060"/>
                </a:solidFill>
              </a:rPr>
              <a:t>Yaşamın </a:t>
            </a:r>
            <a:r>
              <a:rPr sz="3200" dirty="0" smtClean="0">
                <a:solidFill>
                  <a:srgbClr val="002060"/>
                </a:solidFill>
              </a:rPr>
              <a:t>7 Ana Ekseni</a:t>
            </a:r>
            <a:endParaRPr sz="3200" dirty="0">
              <a:solidFill>
                <a:srgbClr val="002060"/>
              </a:solidFill>
            </a:endParaRPr>
          </a:p>
        </p:txBody>
      </p:sp>
      <p:sp>
        <p:nvSpPr>
          <p:cNvPr id="20483" name="Rectangle 3"/>
          <p:cNvSpPr>
            <a:spLocks noGrp="1" noChangeArrowheads="1"/>
          </p:cNvSpPr>
          <p:nvPr>
            <p:ph type="body" idx="1"/>
          </p:nvPr>
        </p:nvSpPr>
        <p:spPr>
          <a:xfrm>
            <a:off x="357158" y="1357298"/>
            <a:ext cx="8572560" cy="5072098"/>
          </a:xfrm>
        </p:spPr>
        <p:txBody>
          <a:bodyPr/>
          <a:lstStyle/>
          <a:p>
            <a:r>
              <a:rPr lang="tr-TR" sz="2600" b="1" dirty="0" smtClean="0">
                <a:solidFill>
                  <a:srgbClr val="C00000"/>
                </a:solidFill>
              </a:rPr>
              <a:t>Sosyal Yaşam Planlaması</a:t>
            </a:r>
          </a:p>
          <a:p>
            <a:pPr lvl="1"/>
            <a:r>
              <a:rPr lang="tr-TR" sz="2400" b="1" dirty="0" smtClean="0">
                <a:solidFill>
                  <a:srgbClr val="070605"/>
                </a:solidFill>
              </a:rPr>
              <a:t>Arkadaşlık, dostluk, evcil hayvan, toplumsal kabul ve dayanışma gibi ilişkileri planlamak ve yönetmektir.</a:t>
            </a:r>
          </a:p>
          <a:p>
            <a:r>
              <a:rPr lang="tr-TR" sz="2600" b="1" dirty="0" smtClean="0">
                <a:solidFill>
                  <a:srgbClr val="0070C0"/>
                </a:solidFill>
              </a:rPr>
              <a:t>Sağlıklı Yaşam Planlaması</a:t>
            </a:r>
          </a:p>
          <a:p>
            <a:pPr lvl="1"/>
            <a:r>
              <a:rPr lang="tr-TR" sz="2400" b="1" dirty="0" smtClean="0">
                <a:solidFill>
                  <a:srgbClr val="070605"/>
                </a:solidFill>
              </a:rPr>
              <a:t>Duygusal, zihinsel ve fiziksel olarak dengeli ve sağlıklı bir kişisel ve/veya aile yaşamına sahip olmak için, planlı uygulanan felsefeyi, takip edilen ilkeleri ve yapılan faaliyetleri içerir</a:t>
            </a:r>
            <a:endParaRPr lang="tr-TR" sz="2200" b="1" dirty="0" smtClean="0">
              <a:solidFill>
                <a:srgbClr val="070605"/>
              </a:solidFill>
            </a:endParaRPr>
          </a:p>
          <a:p>
            <a:r>
              <a:rPr lang="tr-TR" sz="2600" b="1" dirty="0" smtClean="0">
                <a:solidFill>
                  <a:srgbClr val="070605"/>
                </a:solidFill>
              </a:rPr>
              <a:t>Dinlence ve Eğlence Planlaması</a:t>
            </a:r>
          </a:p>
          <a:p>
            <a:pPr lvl="1"/>
            <a:r>
              <a:rPr lang="tr-TR" sz="2400" b="1" dirty="0" smtClean="0">
                <a:solidFill>
                  <a:srgbClr val="070605"/>
                </a:solidFill>
              </a:rPr>
              <a:t>İnsanın kendisinin ve ailesinin mutluluğu, esenliği, huzuru ve tazelenmesi için, birlikte dinlenip, eğlenip, gezip hoşça vakit geçirmesini planlamaktır.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oğa">
  <a:themeElements>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Doğa">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ğa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Doğa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Doğa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Doğa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699</TotalTime>
  <Words>984</Words>
  <Application>Microsoft Office PowerPoint</Application>
  <PresentationFormat>Ekran Gösterisi (4:3)</PresentationFormat>
  <Paragraphs>85</Paragraphs>
  <Slides>15</Slides>
  <Notes>14</Notes>
  <HiddenSlides>0</HiddenSlides>
  <MMClips>0</MMClips>
  <ScaleCrop>false</ScaleCrop>
  <HeadingPairs>
    <vt:vector size="4" baseType="variant">
      <vt:variant>
        <vt:lpstr>Tema</vt:lpstr>
      </vt:variant>
      <vt:variant>
        <vt:i4>3</vt:i4>
      </vt:variant>
      <vt:variant>
        <vt:lpstr>Slayt Başlıkları</vt:lpstr>
      </vt:variant>
      <vt:variant>
        <vt:i4>15</vt:i4>
      </vt:variant>
    </vt:vector>
  </HeadingPairs>
  <TitlesOfParts>
    <vt:vector size="18" baseType="lpstr">
      <vt:lpstr>Doğa</vt:lpstr>
      <vt:lpstr>1_Özel Tasarım</vt:lpstr>
      <vt:lpstr>Özel Tasarım</vt:lpstr>
      <vt:lpstr>MUTLU YAŞAM, BAŞARILI KARİYER #güncellemenizvar</vt:lpstr>
      <vt:lpstr>Slayt 2</vt:lpstr>
      <vt:lpstr>Kendini Keşif Yolculuğuna ve Güncellemeye Hazır mısın?</vt:lpstr>
      <vt:lpstr>Yaşam Yolculuğunda Eğitim ve Kendini Geliştirmek</vt:lpstr>
      <vt:lpstr>Üniversite Yıllarında Yaşam ve Kariyer Planlaması</vt:lpstr>
      <vt:lpstr>Anlamlı Yaşama Sanatı</vt:lpstr>
      <vt:lpstr>Yaşamın 7 Ana Ekseni</vt:lpstr>
      <vt:lpstr>Yaşamın 7 Ana Ekseni</vt:lpstr>
      <vt:lpstr>Yaşamın 7 Ana Ekseni</vt:lpstr>
      <vt:lpstr>Yaşamın 7 Ana Ekseni</vt:lpstr>
      <vt:lpstr>Gençlikten Olgunluğa İnsan</vt:lpstr>
      <vt:lpstr>İnsanın Olgunluk Yılları – Yaş Kemale Erince</vt:lpstr>
      <vt:lpstr>Yaşam Planına Her Yaşta Yön Verme</vt:lpstr>
      <vt:lpstr>Yaşam Planına Her Yaşta Yön Verme</vt:lpstr>
      <vt:lpstr>1. Bölüm Sonu – 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Yerel Yönetimde Yeni Bir Katılım Kanalı</dc:title>
  <dc:creator>kol11</dc:creator>
  <cp:lastModifiedBy>samsung</cp:lastModifiedBy>
  <cp:revision>68</cp:revision>
  <dcterms:created xsi:type="dcterms:W3CDTF">2006-04-06T11:42:48Z</dcterms:created>
  <dcterms:modified xsi:type="dcterms:W3CDTF">2020-07-22T03:18:11Z</dcterms:modified>
</cp:coreProperties>
</file>