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61" r:id="rId3"/>
  </p:sldMasterIdLst>
  <p:notesMasterIdLst>
    <p:notesMasterId r:id="rId13"/>
  </p:notesMasterIdLst>
  <p:sldIdLst>
    <p:sldId id="306" r:id="rId4"/>
    <p:sldId id="316" r:id="rId5"/>
    <p:sldId id="289" r:id="rId6"/>
    <p:sldId id="309" r:id="rId7"/>
    <p:sldId id="312" r:id="rId8"/>
    <p:sldId id="313" r:id="rId9"/>
    <p:sldId id="314" r:id="rId10"/>
    <p:sldId id="315" r:id="rId11"/>
    <p:sldId id="281" r:id="rId1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605"/>
    <a:srgbClr val="D38E03"/>
    <a:srgbClr val="FCAD10"/>
    <a:srgbClr val="FB1F34"/>
    <a:srgbClr val="FAFE60"/>
    <a:srgbClr val="E7FE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50" autoAdjust="0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6841B-B551-4D2A-87F2-8B7BD35590F8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869A8-BC83-47FF-99B7-4C8AD65B53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42194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pic>
        <p:nvPicPr>
          <p:cNvPr id="13315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285720" y="2714620"/>
            <a:ext cx="8458200" cy="1158875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9417C9FD-1B36-4EAF-B641-944486644E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F1DC-4C47-4820-B887-2FD9809F4A5E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080D-7E3A-4813-87BA-54FD50E7048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755AD-9321-43B3-A458-676526057FC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85786" y="714356"/>
            <a:ext cx="8053414" cy="428628"/>
          </a:xfrm>
        </p:spPr>
        <p:txBody>
          <a:bodyPr/>
          <a:lstStyle>
            <a:lvl1pPr>
              <a:defRPr lang="tr-TR" sz="1400"/>
            </a:lvl1pPr>
          </a:lstStyle>
          <a:p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sz="14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94B8-9746-47B0-954A-E82C62B94122}" type="slidenum">
              <a:rPr lang="tr-TR" smtClean="0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9F8D0-6D71-4934-A173-07DD1A7AE7EF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E3D9B-7866-4BC0-B486-E02EEFC58758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A993-4122-4410-BC15-BE6FE1D2B33A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509DC-FFF1-4985-A6B5-D72BCC6D67D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309B-5906-4183-B0B0-5648D824D6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0BE53-0386-4E26-B1B3-7C0143DDB6E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519A-D1B1-43DC-8D6F-883804CE75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30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dirty="0" smtClean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2297" name="Picture 9" descr="anabnr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D1DE94B8-9746-47B0-954A-E82C62B94122}" type="slidenum">
              <a:rPr lang="tr-TR"/>
              <a:pPr/>
              <a:t>‹#›</a:t>
            </a:fld>
            <a:endParaRPr lang="tr-TR" sz="140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tr-TR" sz="2000" b="1" i="1" smtClean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571480"/>
            <a:ext cx="8626475" cy="1071571"/>
          </a:xfrm>
        </p:spPr>
        <p:txBody>
          <a:bodyPr/>
          <a:lstStyle/>
          <a:p>
            <a:pPr algn="ctr"/>
            <a:r>
              <a:rPr lang="tr-TR" sz="3200" b="1" dirty="0" smtClean="0"/>
              <a:t>MUTLU YAŞAM, BAŞARILI KARİYER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b="1" dirty="0" smtClean="0"/>
              <a:t>#</a:t>
            </a:r>
            <a:r>
              <a:rPr lang="tr-TR" sz="3200" b="1" dirty="0" err="1" smtClean="0"/>
              <a:t>güncellemenizvar</a:t>
            </a:r>
            <a:endParaRPr lang="tr-TR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58" y="4286256"/>
            <a:ext cx="8424862" cy="1500198"/>
          </a:xfrm>
        </p:spPr>
        <p:txBody>
          <a:bodyPr/>
          <a:lstStyle/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BÖLÜM 10</a:t>
            </a:r>
          </a:p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ZEKA TÜRLERİ VE MESLEKİ EĞİLİMLER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42930" y="2143116"/>
            <a:ext cx="84439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Prof. Dr. Hüseyin GÜL</a:t>
            </a:r>
            <a:endParaRPr kumimoji="0" lang="tr-TR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5922" t="10742" r="18192" b="28711"/>
          <a:stretch>
            <a:fillRect/>
          </a:stretch>
        </p:blipFill>
        <p:spPr bwMode="auto">
          <a:xfrm>
            <a:off x="428596" y="785794"/>
            <a:ext cx="857256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pPr lvl="0"/>
            <a:r>
              <a:rPr sz="2800">
                <a:solidFill>
                  <a:srgbClr val="002060"/>
                </a:solidFill>
              </a:rPr>
              <a:t>Zeka Türleri, </a:t>
            </a:r>
            <a:r>
              <a:rPr sz="2800" smtClean="0">
                <a:solidFill>
                  <a:srgbClr val="002060"/>
                </a:solidFill>
              </a:rPr>
              <a:t>Benlik </a:t>
            </a:r>
            <a:r>
              <a:rPr sz="2800">
                <a:solidFill>
                  <a:srgbClr val="002060"/>
                </a:solidFill>
              </a:rPr>
              <a:t>ve Meslekler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286412"/>
          </a:xfrm>
        </p:spPr>
        <p:txBody>
          <a:bodyPr/>
          <a:lstStyle/>
          <a:p>
            <a:r>
              <a:rPr lang="tr-TR" sz="2600" b="1" dirty="0" smtClean="0">
                <a:solidFill>
                  <a:srgbClr val="C00000"/>
                </a:solidFill>
              </a:rPr>
              <a:t>Çoklu Zeka Teorisine göre; sözsel (dil), mantıksal (matematik), görsel (uzamsal), müziksel (ritmik), bedensel (</a:t>
            </a:r>
            <a:r>
              <a:rPr lang="tr-TR" sz="2600" b="1" dirty="0" err="1" smtClean="0">
                <a:solidFill>
                  <a:srgbClr val="C00000"/>
                </a:solidFill>
              </a:rPr>
              <a:t>kinestetik</a:t>
            </a:r>
            <a:r>
              <a:rPr lang="tr-TR" sz="2600" b="1" dirty="0" smtClean="0">
                <a:solidFill>
                  <a:srgbClr val="C00000"/>
                </a:solidFill>
              </a:rPr>
              <a:t>), sosyal, içsel, doğal (</a:t>
            </a:r>
            <a:r>
              <a:rPr lang="tr-TR" sz="2600" b="1" dirty="0" err="1" smtClean="0">
                <a:solidFill>
                  <a:srgbClr val="C00000"/>
                </a:solidFill>
              </a:rPr>
              <a:t>naturalistik</a:t>
            </a:r>
            <a:r>
              <a:rPr lang="tr-TR" sz="2600" b="1" dirty="0" smtClean="0">
                <a:solidFill>
                  <a:srgbClr val="C00000"/>
                </a:solidFill>
              </a:rPr>
              <a:t>) ve varoluşçu zekâ gibi farklı türler vardır. </a:t>
            </a:r>
          </a:p>
          <a:p>
            <a:r>
              <a:rPr lang="tr-TR" sz="2600" b="1" dirty="0" smtClean="0"/>
              <a:t>Her zekâ çeşidi de dinamik ve geliştirilebilirdir. </a:t>
            </a:r>
          </a:p>
          <a:p>
            <a:r>
              <a:rPr lang="tr-TR" sz="2600" b="1" dirty="0" err="1" smtClean="0">
                <a:solidFill>
                  <a:srgbClr val="0070C0"/>
                </a:solidFill>
              </a:rPr>
              <a:t>Gardner’ın</a:t>
            </a:r>
            <a:r>
              <a:rPr lang="tr-TR" sz="2600" b="1" dirty="0" smtClean="0">
                <a:solidFill>
                  <a:srgbClr val="0070C0"/>
                </a:solidFill>
              </a:rPr>
              <a:t> teorisine göre, bu zeka alanlarının hepsi, herkeste vardır. </a:t>
            </a:r>
          </a:p>
          <a:p>
            <a:r>
              <a:rPr lang="tr-TR" sz="2600" b="1" dirty="0" smtClean="0">
                <a:solidFill>
                  <a:srgbClr val="C00000"/>
                </a:solidFill>
              </a:rPr>
              <a:t>Ancak, bebeklikten itibaren alınan eğitim ve uyaranlara bağlı olarak, her boyut farklı gelişir.</a:t>
            </a:r>
          </a:p>
          <a:p>
            <a:r>
              <a:rPr lang="tr-TR" sz="2600" b="1" dirty="0" smtClean="0"/>
              <a:t>Önemli olan, daha çocuklukta kişinin zihinsel kapasite olarak güçlü ve zayıf yönlerini tespit ederek, ona göre doğru yönlendirmelerde bulunabilmektir.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pPr lvl="0"/>
            <a:r>
              <a:rPr sz="2800">
                <a:solidFill>
                  <a:srgbClr val="002060"/>
                </a:solidFill>
              </a:rPr>
              <a:t>Rasyonel, Sosyal, Duygusal, Fiziksel ve Bilişsel Zeka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286412"/>
          </a:xfrm>
        </p:spPr>
        <p:txBody>
          <a:bodyPr/>
          <a:lstStyle/>
          <a:p>
            <a:r>
              <a:rPr lang="tr-TR" sz="2800" b="1" i="1" dirty="0" smtClean="0">
                <a:solidFill>
                  <a:srgbClr val="C00000"/>
                </a:solidFill>
              </a:rPr>
              <a:t>Rasyonel ya da mantıksal zeka</a:t>
            </a:r>
            <a:r>
              <a:rPr lang="tr-TR" sz="2800" b="1" dirty="0" smtClean="0">
                <a:solidFill>
                  <a:srgbClr val="C00000"/>
                </a:solidFill>
              </a:rPr>
              <a:t>, kalıtsal olarak gelen, öğrenme, algılama, kavrama, anlamlandırma, gözünde canlandırabilme, akıl ve mantık yürütme, çözümleme ve dili kullanma beceri ve kapasitesiyle ilgilidir. </a:t>
            </a:r>
          </a:p>
          <a:p>
            <a:r>
              <a:rPr lang="tr-TR" sz="2800" b="1" dirty="0" smtClean="0"/>
              <a:t>Rasyonel zekası yüksek olanlar ya da sol beyni daha baskın olanlar, daha soyut ve analitik düşünebilirler; daha meraklı, araştırmacı, sorgulayıcı ve eleştirel olurlar.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pPr lvl="0"/>
            <a:r>
              <a:rPr sz="2800">
                <a:solidFill>
                  <a:srgbClr val="002060"/>
                </a:solidFill>
              </a:rPr>
              <a:t>Rasyonel, Sosyal, Duygusal, Fiziksel ve Bilişsel Zeka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357850"/>
          </a:xfrm>
        </p:spPr>
        <p:txBody>
          <a:bodyPr/>
          <a:lstStyle/>
          <a:p>
            <a:r>
              <a:rPr lang="tr-TR" sz="2700" b="1" i="1" dirty="0" smtClean="0">
                <a:solidFill>
                  <a:srgbClr val="C00000"/>
                </a:solidFill>
              </a:rPr>
              <a:t>Sosyal zeka</a:t>
            </a:r>
            <a:r>
              <a:rPr lang="tr-TR" sz="2700" b="1" dirty="0" smtClean="0">
                <a:solidFill>
                  <a:srgbClr val="C00000"/>
                </a:solidFill>
              </a:rPr>
              <a:t>, diğer insanları tanıma ve anlama, sözel ve vücut dili ile etkili iletişim ve ilişki kurabilme, başkalarıyla çalışabilme ve yönetebilme becerilerine ilişkindir. </a:t>
            </a:r>
          </a:p>
          <a:p>
            <a:r>
              <a:rPr lang="tr-TR" sz="2700" b="1" dirty="0" smtClean="0"/>
              <a:t>Yaşayıp </a:t>
            </a:r>
            <a:r>
              <a:rPr lang="tr-TR" sz="2700" b="1" dirty="0" err="1" smtClean="0"/>
              <a:t>deneyimledikçe</a:t>
            </a:r>
            <a:r>
              <a:rPr lang="tr-TR" sz="2700" b="1" dirty="0" smtClean="0"/>
              <a:t>, toplumsallaştıkça ve siyasallaştıkça gelişir. </a:t>
            </a:r>
          </a:p>
          <a:p>
            <a:r>
              <a:rPr lang="tr-TR" sz="2700" b="1" dirty="0" smtClean="0">
                <a:solidFill>
                  <a:srgbClr val="0070C0"/>
                </a:solidFill>
              </a:rPr>
              <a:t>Sosyal zekasını etkili kullananlar, ailede, toplumda, okulda, çalışma yaşamında ya da ekip çalışmasında daha başarılı olabilirler. </a:t>
            </a:r>
          </a:p>
          <a:p>
            <a:r>
              <a:rPr lang="tr-TR" sz="2700" b="1" dirty="0" smtClean="0">
                <a:solidFill>
                  <a:srgbClr val="C00000"/>
                </a:solidFill>
              </a:rPr>
              <a:t>“Sosyal zeka”, kişinin sosyal olarak dışa dönük ve insan ilişkilerinde başarılı olmasında olumlu katkı yapar.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r>
              <a:rPr sz="2800">
                <a:solidFill>
                  <a:srgbClr val="002060"/>
                </a:solidFill>
              </a:rPr>
              <a:t>Rasyonel, Sosyal, Duygusal, Fiziksel ve Bilişsel Zeka</a:t>
            </a:r>
            <a:endParaRPr sz="2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072098"/>
          </a:xfrm>
        </p:spPr>
        <p:txBody>
          <a:bodyPr/>
          <a:lstStyle/>
          <a:p>
            <a:r>
              <a:rPr lang="tr-TR" sz="2750" b="1" i="1" dirty="0" smtClean="0">
                <a:solidFill>
                  <a:srgbClr val="C00000"/>
                </a:solidFill>
              </a:rPr>
              <a:t>Duygusal zeka </a:t>
            </a:r>
            <a:r>
              <a:rPr lang="tr-TR" sz="2750" b="1" dirty="0" smtClean="0">
                <a:solidFill>
                  <a:srgbClr val="C00000"/>
                </a:solidFill>
              </a:rPr>
              <a:t>(EQ), kişilerin kendi duygu, dürtü ve ihtiyaçlarının farkında olmasını, onlardan nedenlerini saptayarak öğrenebilmesini, onları düzenleyip denetleyerek, işlevsel kullanmasını sağlar. </a:t>
            </a:r>
          </a:p>
          <a:p>
            <a:r>
              <a:rPr lang="tr-TR" sz="2750" b="1" dirty="0" smtClean="0"/>
              <a:t>Stresle daha iyi baş edebilir ve amaçlarını azimle gerçekleştirmeye daha rahat odaklanabilir. </a:t>
            </a:r>
          </a:p>
          <a:p>
            <a:r>
              <a:rPr lang="tr-TR" sz="2750" b="1" dirty="0" smtClean="0">
                <a:solidFill>
                  <a:srgbClr val="0070C0"/>
                </a:solidFill>
              </a:rPr>
              <a:t>Diğer kişilerin duygularını daha iyi anlar, daha duyarlı ve özenli davranır, sosyal </a:t>
            </a:r>
            <a:r>
              <a:rPr lang="tr-TR" sz="2750" b="1" dirty="0" err="1" smtClean="0">
                <a:solidFill>
                  <a:srgbClr val="0070C0"/>
                </a:solidFill>
              </a:rPr>
              <a:t>farkındalığı</a:t>
            </a:r>
            <a:r>
              <a:rPr lang="tr-TR" sz="2750" b="1" dirty="0" smtClean="0">
                <a:solidFill>
                  <a:srgbClr val="0070C0"/>
                </a:solidFill>
              </a:rPr>
              <a:t>, ilişkileri ve iletişim becerileri gelişir. </a:t>
            </a:r>
          </a:p>
          <a:p>
            <a:r>
              <a:rPr lang="tr-TR" sz="2750" b="1" dirty="0" smtClean="0">
                <a:solidFill>
                  <a:srgbClr val="C00000"/>
                </a:solidFill>
              </a:rPr>
              <a:t>Daha yaratıcı olurlar. Daha bütüncül ve </a:t>
            </a:r>
            <a:r>
              <a:rPr lang="tr-TR" sz="2750" b="1" dirty="0" err="1" smtClean="0">
                <a:solidFill>
                  <a:srgbClr val="C00000"/>
                </a:solidFill>
              </a:rPr>
              <a:t>sağduyudu</a:t>
            </a:r>
            <a:r>
              <a:rPr lang="tr-TR" sz="2750" b="1" dirty="0" smtClean="0">
                <a:solidFill>
                  <a:srgbClr val="C00000"/>
                </a:solidFill>
              </a:rPr>
              <a:t> düşünebilirler.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pPr lvl="0"/>
            <a:r>
              <a:rPr sz="2800">
                <a:solidFill>
                  <a:srgbClr val="002060"/>
                </a:solidFill>
              </a:rPr>
              <a:t>Rasyonel, Sosyal, Duygusal, Fiziksel ve Bilişsel Zeka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357850"/>
          </a:xfrm>
        </p:spPr>
        <p:txBody>
          <a:bodyPr/>
          <a:lstStyle/>
          <a:p>
            <a:r>
              <a:rPr lang="tr-TR" sz="2600" b="1" dirty="0" smtClean="0">
                <a:solidFill>
                  <a:srgbClr val="C00000"/>
                </a:solidFill>
              </a:rPr>
              <a:t>Tüm zeka türlerine amaçsal bir yön veren zeka türü ise, </a:t>
            </a:r>
            <a:r>
              <a:rPr lang="tr-TR" sz="2600" b="1" i="1" dirty="0" smtClean="0">
                <a:solidFill>
                  <a:srgbClr val="C00000"/>
                </a:solidFill>
              </a:rPr>
              <a:t>bilişsel zeka </a:t>
            </a:r>
            <a:r>
              <a:rPr lang="tr-TR" sz="2600" b="1" dirty="0" smtClean="0">
                <a:solidFill>
                  <a:srgbClr val="C00000"/>
                </a:solidFill>
              </a:rPr>
              <a:t>olup, yaşamda anlam, bağ ve aidiyet bulmayı, kendini aşan daha büyük hayallerle, vizyon ve amaçlarla ve bilişsel dünya ile bağ kurmayı sağlar. </a:t>
            </a:r>
          </a:p>
          <a:p>
            <a:r>
              <a:rPr lang="tr-TR" sz="2600" b="1" dirty="0" smtClean="0"/>
              <a:t>Kendini aşıp toplumsal yarar üretmek için, bireyi aşan daha büyük vizyon, amaç ve hedefleri gerçekleştirmek için çaba sarf etmeyi sağlayan zeka türüdür. </a:t>
            </a:r>
          </a:p>
          <a:p>
            <a:r>
              <a:rPr lang="tr-TR" sz="2600" b="1" dirty="0" smtClean="0">
                <a:solidFill>
                  <a:srgbClr val="0070C0"/>
                </a:solidFill>
              </a:rPr>
              <a:t>Bilişsel zeka, yaşamımızda takip ettiğimiz ilke ve değerleri bulmayı, erdemli ve karakterli bir yaşam sürmeyi de sağlar. İnsanı insan yapan zeka türüdür.</a:t>
            </a:r>
          </a:p>
          <a:p>
            <a:r>
              <a:rPr lang="tr-TR" sz="2600" b="1" i="1" dirty="0" smtClean="0">
                <a:solidFill>
                  <a:srgbClr val="C00000"/>
                </a:solidFill>
              </a:rPr>
              <a:t>Sonuç olarak, birbiriyle etkileşim halindeki bu zeka türleri arasındaki denge, mutluluğu ve başarıyı olumlu etkiler.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r>
              <a:rPr lang="tr-TR" sz="2800" dirty="0" smtClean="0"/>
              <a:t>Y</a:t>
            </a:r>
            <a:r>
              <a:rPr sz="2800" smtClean="0"/>
              <a:t>apay Zekâ</a:t>
            </a:r>
            <a:endParaRPr sz="2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357850"/>
          </a:xfrm>
        </p:spPr>
        <p:txBody>
          <a:bodyPr/>
          <a:lstStyle/>
          <a:p>
            <a:r>
              <a:rPr lang="tr-TR" sz="2700" b="1" i="1" dirty="0" smtClean="0">
                <a:solidFill>
                  <a:srgbClr val="C00000"/>
                </a:solidFill>
              </a:rPr>
              <a:t>Yapay zekâ</a:t>
            </a:r>
            <a:r>
              <a:rPr lang="tr-TR" sz="2700" b="1" dirty="0" smtClean="0">
                <a:solidFill>
                  <a:srgbClr val="C00000"/>
                </a:solidFill>
              </a:rPr>
              <a:t>, insanların mantıklı düşünebilme, öğrenebilme ve öğrendiklerini yeni durumlara uygulama yeteneğinin makinelere aktarılmasıyla oluşmuş insan ürünü </a:t>
            </a:r>
            <a:r>
              <a:rPr lang="tr-TR" sz="2700" b="1" dirty="0" err="1" smtClean="0">
                <a:solidFill>
                  <a:srgbClr val="C00000"/>
                </a:solidFill>
              </a:rPr>
              <a:t>algoritmik</a:t>
            </a:r>
            <a:r>
              <a:rPr lang="tr-TR" sz="2700" b="1" dirty="0" smtClean="0">
                <a:solidFill>
                  <a:srgbClr val="C00000"/>
                </a:solidFill>
              </a:rPr>
              <a:t> zekadır. </a:t>
            </a:r>
          </a:p>
          <a:p>
            <a:r>
              <a:rPr lang="tr-TR" sz="2700" b="1" dirty="0" smtClean="0"/>
              <a:t>Her bir algoritma, tek bir görevi yapmak için yazılmış koddur ve bir insanın yapamayacağı çok büyük hacimde rutin işlemler yapabilir. </a:t>
            </a:r>
          </a:p>
          <a:p>
            <a:r>
              <a:rPr lang="tr-TR" sz="2700" b="1" dirty="0" smtClean="0">
                <a:solidFill>
                  <a:srgbClr val="0070C0"/>
                </a:solidFill>
              </a:rPr>
              <a:t>Bu zeka ile çoğu iş ve üretim süreci otomatiğe bağlanabilir ve insanlar vaktini daha önemli işler yapmak için kullanabilir.</a:t>
            </a:r>
          </a:p>
          <a:p>
            <a:r>
              <a:rPr lang="tr-TR" sz="2700" b="1" dirty="0" smtClean="0">
                <a:solidFill>
                  <a:srgbClr val="C00000"/>
                </a:solidFill>
              </a:rPr>
              <a:t>Yapay zekânın en bilindik örnekleri “</a:t>
            </a:r>
            <a:r>
              <a:rPr lang="tr-TR" sz="2700" b="1" dirty="0" err="1" smtClean="0">
                <a:solidFill>
                  <a:srgbClr val="C00000"/>
                </a:solidFill>
              </a:rPr>
              <a:t>Siri</a:t>
            </a:r>
            <a:r>
              <a:rPr lang="tr-TR" sz="2700" b="1" dirty="0" smtClean="0">
                <a:solidFill>
                  <a:srgbClr val="C00000"/>
                </a:solidFill>
              </a:rPr>
              <a:t>” (</a:t>
            </a:r>
            <a:r>
              <a:rPr lang="tr-TR" sz="2700" b="1" dirty="0" err="1" smtClean="0">
                <a:solidFill>
                  <a:srgbClr val="C00000"/>
                </a:solidFill>
              </a:rPr>
              <a:t>Apple</a:t>
            </a:r>
            <a:r>
              <a:rPr lang="tr-TR" sz="2700" b="1" dirty="0" smtClean="0">
                <a:solidFill>
                  <a:srgbClr val="C00000"/>
                </a:solidFill>
              </a:rPr>
              <a:t>), “</a:t>
            </a:r>
            <a:r>
              <a:rPr lang="tr-TR" sz="2700" b="1" dirty="0" err="1" smtClean="0">
                <a:solidFill>
                  <a:srgbClr val="C00000"/>
                </a:solidFill>
              </a:rPr>
              <a:t>Alexa</a:t>
            </a:r>
            <a:r>
              <a:rPr lang="tr-TR" sz="2700" b="1" dirty="0" smtClean="0">
                <a:solidFill>
                  <a:srgbClr val="C00000"/>
                </a:solidFill>
              </a:rPr>
              <a:t>” (Amazon) ve “</a:t>
            </a:r>
            <a:r>
              <a:rPr lang="tr-TR" sz="2700" b="1" dirty="0" err="1" smtClean="0">
                <a:solidFill>
                  <a:srgbClr val="C00000"/>
                </a:solidFill>
              </a:rPr>
              <a:t>Assistant</a:t>
            </a:r>
            <a:r>
              <a:rPr lang="tr-TR" sz="2700" b="1" dirty="0" smtClean="0">
                <a:solidFill>
                  <a:srgbClr val="C00000"/>
                </a:solidFill>
              </a:rPr>
              <a:t>” (</a:t>
            </a:r>
            <a:r>
              <a:rPr lang="tr-TR" sz="2700" b="1" dirty="0" err="1" smtClean="0">
                <a:solidFill>
                  <a:srgbClr val="C00000"/>
                </a:solidFill>
              </a:rPr>
              <a:t>Google</a:t>
            </a:r>
            <a:r>
              <a:rPr lang="tr-TR" sz="2700" b="1" dirty="0" smtClean="0">
                <a:solidFill>
                  <a:srgbClr val="C00000"/>
                </a:solidFill>
              </a:rPr>
              <a:t>)’dır.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57356" y="2071678"/>
            <a:ext cx="5587981" cy="503238"/>
          </a:xfrm>
        </p:spPr>
        <p:txBody>
          <a:bodyPr/>
          <a:lstStyle/>
          <a:p>
            <a:r>
              <a:rPr sz="3200" smtClean="0">
                <a:solidFill>
                  <a:srgbClr val="D38E03"/>
                </a:solidFill>
              </a:rPr>
              <a:t>10. Bölüm </a:t>
            </a:r>
            <a:r>
              <a:rPr lang="tr-TR" sz="3200" dirty="0" smtClean="0">
                <a:solidFill>
                  <a:srgbClr val="D38E03"/>
                </a:solidFill>
              </a:rPr>
              <a:t>Sonu </a:t>
            </a:r>
            <a:r>
              <a:rPr sz="3200" smtClean="0">
                <a:solidFill>
                  <a:srgbClr val="D38E03"/>
                </a:solidFill>
              </a:rPr>
              <a:t>– </a:t>
            </a:r>
            <a:r>
              <a:rPr lang="tr-TR" sz="3200" dirty="0" smtClean="0">
                <a:solidFill>
                  <a:srgbClr val="D38E03"/>
                </a:solidFill>
              </a:rPr>
              <a:t>Teşekkürler</a:t>
            </a:r>
            <a:endParaRPr lang="tr-TR" sz="3200" dirty="0">
              <a:solidFill>
                <a:srgbClr val="D38E0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ğa">
  <a:themeElements>
    <a:clrScheme name="Doğ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Doğ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ğ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2116</TotalTime>
  <Words>551</Words>
  <Application>Microsoft Office PowerPoint</Application>
  <PresentationFormat>Ekran Gösterisi (4:3)</PresentationFormat>
  <Paragraphs>42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Doğa</vt:lpstr>
      <vt:lpstr>1_Özel Tasarım</vt:lpstr>
      <vt:lpstr>Özel Tasarım</vt:lpstr>
      <vt:lpstr>MUTLU YAŞAM, BAŞARILI KARİYER #güncellemenizvar</vt:lpstr>
      <vt:lpstr>Slayt 2</vt:lpstr>
      <vt:lpstr>Zeka Türleri, Benlik ve Meslekler</vt:lpstr>
      <vt:lpstr>Rasyonel, Sosyal, Duygusal, Fiziksel ve Bilişsel Zeka</vt:lpstr>
      <vt:lpstr>Rasyonel, Sosyal, Duygusal, Fiziksel ve Bilişsel Zeka</vt:lpstr>
      <vt:lpstr>Rasyonel, Sosyal, Duygusal, Fiziksel ve Bilişsel Zeka</vt:lpstr>
      <vt:lpstr>Rasyonel, Sosyal, Duygusal, Fiziksel ve Bilişsel Zeka</vt:lpstr>
      <vt:lpstr>Yapay Zekâ</vt:lpstr>
      <vt:lpstr>10. Bölüm Sonu –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İNTERNET Yerel Yönetimde Yeni Bir Katılım Kanalı</dc:title>
  <dc:creator>kol11</dc:creator>
  <cp:lastModifiedBy>samsung</cp:lastModifiedBy>
  <cp:revision>114</cp:revision>
  <dcterms:created xsi:type="dcterms:W3CDTF">2006-04-06T11:42:48Z</dcterms:created>
  <dcterms:modified xsi:type="dcterms:W3CDTF">2020-07-22T03:21:12Z</dcterms:modified>
</cp:coreProperties>
</file>