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1"/>
  </p:notesMasterIdLst>
  <p:sldIdLst>
    <p:sldId id="306" r:id="rId4"/>
    <p:sldId id="307" r:id="rId5"/>
    <p:sldId id="289" r:id="rId6"/>
    <p:sldId id="309" r:id="rId7"/>
    <p:sldId id="310" r:id="rId8"/>
    <p:sldId id="311" r:id="rId9"/>
    <p:sldId id="281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8603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500198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11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BENLİK, DAVRANIŞLAR, KİŞİSEL DEĞİŞİM VE BAŞARI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6471" t="10742" r="17093" b="36523"/>
          <a:stretch>
            <a:fillRect/>
          </a:stretch>
        </p:blipFill>
        <p:spPr bwMode="auto">
          <a:xfrm>
            <a:off x="428596" y="785794"/>
            <a:ext cx="864399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Benmerkezcilik ve Sosyomerkezcilik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86412"/>
          </a:xfrm>
        </p:spPr>
        <p:txBody>
          <a:bodyPr/>
          <a:lstStyle/>
          <a:p>
            <a:r>
              <a:rPr lang="tr-TR" sz="2800" b="1" dirty="0" smtClean="0"/>
              <a:t>Bu düşünce ve duygular, gençlerde acı ve zordan kaçma, haz aldıkları ve beğendiği şeylere yönelme davranışı ortaya çıkarabilmektedir. </a:t>
            </a:r>
          </a:p>
          <a:p>
            <a:r>
              <a:rPr lang="tr-TR" sz="2800" b="1" dirty="0" smtClean="0"/>
              <a:t>Benmerkezci bir kişi, öncelikle kendi bencil arzu, haz, çıkar ve ihtiyaçları için, başkalarını fazla takmaz, onlara yeterli saygı ve özeni göstermez. </a:t>
            </a:r>
          </a:p>
          <a:p>
            <a:r>
              <a:rPr lang="tr-TR" sz="2800" b="1" dirty="0" smtClean="0"/>
              <a:t>Kendinin haklılığı, onun hazzı için önemlidir. </a:t>
            </a:r>
          </a:p>
          <a:p>
            <a:r>
              <a:rPr lang="tr-TR" sz="2800" b="1" dirty="0" smtClean="0"/>
              <a:t>Kendini haklı çıkaracak şekilde düşünür, davranır ve yorum yapar. </a:t>
            </a:r>
          </a:p>
          <a:p>
            <a:r>
              <a:rPr lang="tr-TR" sz="2800" b="1" dirty="0" smtClean="0"/>
              <a:t>Kendini sorgulamayı, eleştirmeyi ve kendini geliştirmeyi reddeder.</a:t>
            </a:r>
            <a:endParaRPr lang="tr-TR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Benmerkezcilik ve Sosyomerkezcilik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86412"/>
          </a:xfrm>
        </p:spPr>
        <p:txBody>
          <a:bodyPr/>
          <a:lstStyle/>
          <a:p>
            <a:r>
              <a:rPr lang="tr-TR" sz="2700" b="1" i="1" dirty="0" err="1" smtClean="0"/>
              <a:t>Sosyomerkezci</a:t>
            </a:r>
            <a:r>
              <a:rPr lang="tr-TR" sz="2700" b="1" i="1" dirty="0" smtClean="0"/>
              <a:t> düşünme</a:t>
            </a:r>
            <a:r>
              <a:rPr lang="tr-TR" sz="2700" b="1" dirty="0" smtClean="0"/>
              <a:t>, birey yerine grup düzeyinde oluşan, genelde kendiliğinden ve bilinçsizce ortaya çıkan, tehlikeli olabilen bir düşünme biçimidir. </a:t>
            </a:r>
          </a:p>
          <a:p>
            <a:r>
              <a:rPr lang="tr-TR" sz="2700" b="1" dirty="0" smtClean="0"/>
              <a:t>Öyle ki, grup temelli olduğundan, linç girişiminde bulunmaya kadar ulaşarak, benmerkezci düşünce tarzından daha yıkıcı olabilir. </a:t>
            </a:r>
          </a:p>
          <a:p>
            <a:r>
              <a:rPr lang="tr-TR" sz="2700" b="1" dirty="0" err="1" smtClean="0"/>
              <a:t>Sosyomerkezci</a:t>
            </a:r>
            <a:r>
              <a:rPr lang="tr-TR" sz="2700" b="1" dirty="0" smtClean="0"/>
              <a:t> gruplar diğer grupların düşünce, yaklaşım ve davranışlarında sorunları bulup ve eleştirirler ama bunu kendilerinin kusurlarını görmede nadiren gösterirler. </a:t>
            </a:r>
          </a:p>
          <a:p>
            <a:r>
              <a:rPr lang="tr-TR" sz="2700" b="1" dirty="0" err="1" smtClean="0"/>
              <a:t>Sosyomerkezci</a:t>
            </a:r>
            <a:r>
              <a:rPr lang="tr-TR" sz="2700" b="1" dirty="0" smtClean="0"/>
              <a:t> düşünme biçimi, grup dili ve sloganları kullanma yoluyla teşvik edilir ve yerleştirilir.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/>
              <a:t>Davranışsal Değişme ve Başarı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86412"/>
          </a:xfrm>
        </p:spPr>
        <p:txBody>
          <a:bodyPr/>
          <a:lstStyle/>
          <a:p>
            <a:r>
              <a:rPr lang="tr-TR" sz="2800" b="1" dirty="0" smtClean="0"/>
              <a:t>Hayatımızda, kısa dönemli haz odaklı ya da mantıksız karar verme örüntülerini ve bundan kaynaklanan olumsuz davranış kalıplarımızı saptayabilirsek, </a:t>
            </a:r>
            <a:r>
              <a:rPr lang="tr-TR" sz="2800" b="1" dirty="0" err="1" smtClean="0"/>
              <a:t>özbilincimizi</a:t>
            </a:r>
            <a:r>
              <a:rPr lang="tr-TR" sz="2800" b="1" dirty="0" smtClean="0"/>
              <a:t> geliştirebilir ve bilinçli </a:t>
            </a:r>
            <a:r>
              <a:rPr lang="tr-TR" sz="2800" b="1" dirty="0" err="1" smtClean="0"/>
              <a:t>farkındalık</a:t>
            </a:r>
            <a:r>
              <a:rPr lang="tr-TR" sz="2800" b="1" i="1" dirty="0" smtClean="0"/>
              <a:t> </a:t>
            </a:r>
            <a:r>
              <a:rPr lang="tr-TR" sz="2800" b="1" dirty="0" smtClean="0"/>
              <a:t>seviyesine ulaşabiliriz. </a:t>
            </a:r>
          </a:p>
          <a:p>
            <a:r>
              <a:rPr lang="tr-TR" sz="2800" b="1" dirty="0" smtClean="0"/>
              <a:t>Haz odaklı ve irrasyonel karar verme alışkanlıklarını, bilinçli bir </a:t>
            </a:r>
            <a:r>
              <a:rPr lang="tr-TR" sz="2800" b="1" dirty="0" err="1" smtClean="0"/>
              <a:t>farkındalık</a:t>
            </a:r>
            <a:r>
              <a:rPr lang="tr-TR" sz="2800" b="1" dirty="0" smtClean="0"/>
              <a:t> ürünü davranışlarla değiştirmeye cesaret ettiğimizde, olumsuz davranış kalıplarımızı olumlularla değiştirmeye başlamış oluruz. </a:t>
            </a:r>
            <a:endParaRPr lang="tr-T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571480"/>
            <a:ext cx="8515350" cy="695340"/>
          </a:xfrm>
        </p:spPr>
        <p:txBody>
          <a:bodyPr/>
          <a:lstStyle/>
          <a:p>
            <a:pPr lvl="0"/>
            <a:r>
              <a:rPr sz="2800"/>
              <a:t>Davranışsal Değişme ve Başarı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357850"/>
          </a:xfrm>
        </p:spPr>
        <p:txBody>
          <a:bodyPr/>
          <a:lstStyle/>
          <a:p>
            <a:r>
              <a:rPr lang="tr-TR" sz="2700" b="1" dirty="0" smtClean="0"/>
              <a:t>Davranış kalıplarında köklü değişiklikler hemen olmaz. </a:t>
            </a:r>
          </a:p>
          <a:p>
            <a:r>
              <a:rPr lang="tr-TR" sz="2700" b="1" dirty="0" smtClean="0"/>
              <a:t>Önemli olan düşüncelerinizde bu değişimi başlatma </a:t>
            </a:r>
            <a:r>
              <a:rPr lang="tr-TR" sz="2700" b="1" dirty="0" err="1" smtClean="0"/>
              <a:t>özbilinci</a:t>
            </a:r>
            <a:r>
              <a:rPr lang="tr-TR" sz="2700" b="1" dirty="0" smtClean="0"/>
              <a:t>, olgunluğu ve cesareti gösterebilmektir. </a:t>
            </a:r>
          </a:p>
          <a:p>
            <a:r>
              <a:rPr lang="tr-TR" sz="2700" b="1" dirty="0" smtClean="0"/>
              <a:t>Burada önemli olan sürdürülebilir, sürekliliği olan küçük olumlu değişikliklerle başlayıp, bu davranışlara bağlı kalma alışkanlığı geliştirmektir. </a:t>
            </a:r>
          </a:p>
          <a:p>
            <a:r>
              <a:rPr lang="tr-TR" sz="2700" b="1" dirty="0" smtClean="0"/>
              <a:t>Küçük de olsa düşüncede başlayan değişim, zamanla davranışlara da yansıyıp, kullandıkça güçleniyor. </a:t>
            </a:r>
          </a:p>
          <a:p>
            <a:r>
              <a:rPr lang="tr-TR" sz="2700" b="1" dirty="0" smtClean="0"/>
              <a:t>Ancak, bir anda yapacağınız büyük değişikliklere uyum güçtür ve bunlardan kısa sürede vazgeçme olasılığı yüksektir.</a:t>
            </a:r>
            <a:endParaRPr lang="tr-TR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11.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2094</TotalTime>
  <Words>325</Words>
  <Application>Microsoft Office PowerPoint</Application>
  <PresentationFormat>Ekran Gösterisi (4:3)</PresentationFormat>
  <Paragraphs>31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Doğa</vt:lpstr>
      <vt:lpstr>1_Özel Tasarım</vt:lpstr>
      <vt:lpstr>Özel Tasarım</vt:lpstr>
      <vt:lpstr>MUTLU YAŞAM, BAŞARILI KARİYER #güncellemenizvar</vt:lpstr>
      <vt:lpstr>Slayt 2</vt:lpstr>
      <vt:lpstr>Benmerkezcilik ve Sosyomerkezcilik</vt:lpstr>
      <vt:lpstr>Benmerkezcilik ve Sosyomerkezcilik</vt:lpstr>
      <vt:lpstr>Davranışsal Değişme ve Başarı</vt:lpstr>
      <vt:lpstr>Davranışsal Değişme ve Başarı</vt:lpstr>
      <vt:lpstr>11.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113</cp:revision>
  <dcterms:created xsi:type="dcterms:W3CDTF">2006-04-06T11:42:48Z</dcterms:created>
  <dcterms:modified xsi:type="dcterms:W3CDTF">2020-07-22T03:22:21Z</dcterms:modified>
</cp:coreProperties>
</file>