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4" r:id="rId2"/>
    <p:sldMasterId id="2147483661" r:id="rId3"/>
  </p:sldMasterIdLst>
  <p:notesMasterIdLst>
    <p:notesMasterId r:id="rId13"/>
  </p:notesMasterIdLst>
  <p:sldIdLst>
    <p:sldId id="306" r:id="rId4"/>
    <p:sldId id="307" r:id="rId5"/>
    <p:sldId id="289" r:id="rId6"/>
    <p:sldId id="297" r:id="rId7"/>
    <p:sldId id="310" r:id="rId8"/>
    <p:sldId id="308" r:id="rId9"/>
    <p:sldId id="309" r:id="rId10"/>
    <p:sldId id="305" r:id="rId11"/>
    <p:sldId id="281" r:id="rId12"/>
  </p:sldIdLst>
  <p:sldSz cx="9144000" cy="6858000" type="screen4x3"/>
  <p:notesSz cx="6858000" cy="9144000"/>
  <p:defaultTextStyle>
    <a:defPPr>
      <a:defRPr lang="tr-TR"/>
    </a:defPPr>
    <a:lvl1pPr algn="l" rtl="0" fontAlgn="base">
      <a:spcBef>
        <a:spcPct val="0"/>
      </a:spcBef>
      <a:spcAft>
        <a:spcPct val="0"/>
      </a:spcAft>
      <a:defRPr kumimoji="1" sz="2400" kern="1200">
        <a:solidFill>
          <a:schemeClr val="tx1"/>
        </a:solidFill>
        <a:latin typeface="Times New Roman"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itchFamily="18" charset="0"/>
        <a:ea typeface="+mn-ea"/>
        <a:cs typeface="+mn-cs"/>
      </a:defRPr>
    </a:lvl5pPr>
    <a:lvl6pPr marL="2286000" algn="l" defTabSz="914400" rtl="0" eaLnBrk="1" latinLnBrk="0" hangingPunct="1">
      <a:defRPr kumimoji="1" sz="2400" kern="1200">
        <a:solidFill>
          <a:schemeClr val="tx1"/>
        </a:solidFill>
        <a:latin typeface="Times New Roman" pitchFamily="18" charset="0"/>
        <a:ea typeface="+mn-ea"/>
        <a:cs typeface="+mn-cs"/>
      </a:defRPr>
    </a:lvl6pPr>
    <a:lvl7pPr marL="2743200" algn="l" defTabSz="914400" rtl="0" eaLnBrk="1" latinLnBrk="0" hangingPunct="1">
      <a:defRPr kumimoji="1" sz="2400" kern="1200">
        <a:solidFill>
          <a:schemeClr val="tx1"/>
        </a:solidFill>
        <a:latin typeface="Times New Roman" pitchFamily="18" charset="0"/>
        <a:ea typeface="+mn-ea"/>
        <a:cs typeface="+mn-cs"/>
      </a:defRPr>
    </a:lvl7pPr>
    <a:lvl8pPr marL="3200400" algn="l" defTabSz="914400" rtl="0" eaLnBrk="1" latinLnBrk="0" hangingPunct="1">
      <a:defRPr kumimoji="1" sz="2400" kern="1200">
        <a:solidFill>
          <a:schemeClr val="tx1"/>
        </a:solidFill>
        <a:latin typeface="Times New Roman" pitchFamily="18" charset="0"/>
        <a:ea typeface="+mn-ea"/>
        <a:cs typeface="+mn-cs"/>
      </a:defRPr>
    </a:lvl8pPr>
    <a:lvl9pPr marL="3657600" algn="l" defTabSz="914400" rtl="0" eaLnBrk="1" latinLnBrk="0" hangingPunct="1">
      <a:defRPr kumimoji="1"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0605"/>
    <a:srgbClr val="D38E03"/>
    <a:srgbClr val="FCAD10"/>
    <a:srgbClr val="FB1F34"/>
    <a:srgbClr val="FAFE60"/>
    <a:srgbClr val="E7FE6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250" autoAdjust="0"/>
    <p:restoredTop sz="90929"/>
  </p:normalViewPr>
  <p:slideViewPr>
    <p:cSldViewPr>
      <p:cViewPr varScale="1">
        <p:scale>
          <a:sx n="66" d="100"/>
          <a:sy n="66" d="100"/>
        </p:scale>
        <p:origin x="-12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36841B-B551-4D2A-87F2-8B7BD35590F8}" type="datetimeFigureOut">
              <a:rPr lang="tr-TR" smtClean="0"/>
              <a:pPr/>
              <a:t>22.7.2020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8869A8-BC83-47FF-99B7-4C8AD65B53C0}" type="slidenum">
              <a:rPr lang="tr-TR" smtClean="0"/>
              <a:pPr/>
              <a:t>‹#›</a:t>
            </a:fld>
            <a:endParaRPr lang="tr-TR"/>
          </a:p>
        </p:txBody>
      </p:sp>
    </p:spTree>
    <p:extLst>
      <p:ext uri="{BB962C8B-B14F-4D97-AF65-F5344CB8AC3E}">
        <p14:creationId xmlns:p14="http://schemas.microsoft.com/office/powerpoint/2010/main" xmlns="" val="1709195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2</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8</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aşlık Slaydı">
    <p:spTree>
      <p:nvGrpSpPr>
        <p:cNvPr id="1" name=""/>
        <p:cNvGrpSpPr/>
        <p:nvPr/>
      </p:nvGrpSpPr>
      <p:grpSpPr>
        <a:xfrm>
          <a:off x="0" y="0"/>
          <a:ext cx="0" cy="0"/>
          <a:chOff x="0" y="0"/>
          <a:chExt cx="0" cy="0"/>
        </a:xfrm>
      </p:grpSpPr>
      <p:sp>
        <p:nvSpPr>
          <p:cNvPr id="13314" name="Rectangle 2"/>
          <p:cNvSpPr>
            <a:spLocks noChangeArrowheads="1"/>
          </p:cNvSpPr>
          <p:nvPr/>
        </p:nvSpPr>
        <p:spPr bwMode="hidden">
          <a:xfrm>
            <a:off x="228600" y="3200400"/>
            <a:ext cx="8763000" cy="1341438"/>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tr-TR"/>
          </a:p>
        </p:txBody>
      </p:sp>
      <p:pic>
        <p:nvPicPr>
          <p:cNvPr id="13315" name="Picture 3" descr="ANABNR2"/>
          <p:cNvPicPr>
            <a:picLocks noChangeAspect="1" noChangeArrowheads="1"/>
          </p:cNvPicPr>
          <p:nvPr/>
        </p:nvPicPr>
        <p:blipFill>
          <a:blip r:embed="rId2"/>
          <a:srcRect l="-900" t="-1314" r="-2" b="-36961"/>
          <a:stretch>
            <a:fillRect/>
          </a:stretch>
        </p:blipFill>
        <p:spPr bwMode="auto">
          <a:xfrm>
            <a:off x="285720" y="2714620"/>
            <a:ext cx="8458200" cy="1158875"/>
          </a:xfrm>
          <a:prstGeom prst="rect">
            <a:avLst/>
          </a:prstGeom>
          <a:noFill/>
        </p:spPr>
      </p:pic>
      <p:sp>
        <p:nvSpPr>
          <p:cNvPr id="13316" name="Rectangle 4"/>
          <p:cNvSpPr>
            <a:spLocks noChangeArrowheads="1"/>
          </p:cNvSpPr>
          <p:nvPr/>
        </p:nvSpPr>
        <p:spPr bwMode="hidden">
          <a:xfrm>
            <a:off x="795338" y="2895600"/>
            <a:ext cx="304800" cy="990600"/>
          </a:xfrm>
          <a:prstGeom prst="rect">
            <a:avLst/>
          </a:prstGeom>
          <a:solidFill>
            <a:schemeClr val="accent2">
              <a:alpha val="50000"/>
            </a:schemeClr>
          </a:solidFill>
          <a:ln w="9525">
            <a:noFill/>
            <a:miter lim="800000"/>
            <a:headEnd/>
            <a:tailEnd/>
          </a:ln>
          <a:effectLst/>
        </p:spPr>
        <p:txBody>
          <a:bodyPr wrap="none" anchor="ctr"/>
          <a:lstStyle/>
          <a:p>
            <a:pPr algn="ctr"/>
            <a:endParaRPr lang="tr-TR"/>
          </a:p>
        </p:txBody>
      </p:sp>
      <p:sp>
        <p:nvSpPr>
          <p:cNvPr id="13319" name="Rectangle 7"/>
          <p:cNvSpPr>
            <a:spLocks noGrp="1" noChangeArrowheads="1"/>
          </p:cNvSpPr>
          <p:nvPr>
            <p:ph type="dt" sz="half" idx="2"/>
          </p:nvPr>
        </p:nvSpPr>
        <p:spPr>
          <a:xfrm>
            <a:off x="685800" y="6324600"/>
            <a:ext cx="1905000" cy="457200"/>
          </a:xfrm>
        </p:spPr>
        <p:txBody>
          <a:bodyPr/>
          <a:lstStyle>
            <a:lvl1pPr>
              <a:defRPr/>
            </a:lvl1pPr>
          </a:lstStyle>
          <a:p>
            <a:endParaRPr lang="tr-TR"/>
          </a:p>
        </p:txBody>
      </p:sp>
      <p:sp>
        <p:nvSpPr>
          <p:cNvPr id="13320" name="Rectangle 8"/>
          <p:cNvSpPr>
            <a:spLocks noGrp="1" noChangeArrowheads="1"/>
          </p:cNvSpPr>
          <p:nvPr>
            <p:ph type="ftr" sz="quarter" idx="3"/>
          </p:nvPr>
        </p:nvSpPr>
        <p:spPr>
          <a:xfrm>
            <a:off x="3124200" y="6324600"/>
            <a:ext cx="2895600" cy="457200"/>
          </a:xfrm>
        </p:spPr>
        <p:txBody>
          <a:bodyPr/>
          <a:lstStyle>
            <a:lvl1pPr>
              <a:defRPr/>
            </a:lvl1pPr>
          </a:lstStyle>
          <a:p>
            <a:endParaRPr lang="tr-TR"/>
          </a:p>
        </p:txBody>
      </p:sp>
      <p:sp>
        <p:nvSpPr>
          <p:cNvPr id="13321" name="Rectangle 9"/>
          <p:cNvSpPr>
            <a:spLocks noGrp="1" noChangeArrowheads="1"/>
          </p:cNvSpPr>
          <p:nvPr>
            <p:ph type="sldNum" sz="quarter" idx="4"/>
          </p:nvPr>
        </p:nvSpPr>
        <p:spPr>
          <a:xfrm>
            <a:off x="6553200" y="6324600"/>
            <a:ext cx="1905000" cy="457200"/>
          </a:xfrm>
        </p:spPr>
        <p:txBody>
          <a:bodyPr/>
          <a:lstStyle>
            <a:lvl1pPr>
              <a:defRPr sz="1400"/>
            </a:lvl1pPr>
          </a:lstStyle>
          <a:p>
            <a:fld id="{9417C9FD-1B36-4EAF-B641-944486644EC8}" type="slidenum">
              <a:rPr lang="tr-T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F4B1F1DC-4C47-4820-B887-2FD9809F4A5E}" type="slidenum">
              <a:rPr lang="tr-TR"/>
              <a:pPr/>
              <a:t>‹#›</a:t>
            </a:fld>
            <a:endParaRPr lang="tr-TR" sz="14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1ACC080D-7E3A-4813-87BA-54FD50E70481}" type="slidenum">
              <a:rPr lang="tr-TR"/>
              <a:pPr/>
              <a:t>‹#›</a:t>
            </a:fld>
            <a:endParaRPr lang="tr-TR" sz="140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96100" y="838200"/>
            <a:ext cx="1943100" cy="53784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066800" y="838200"/>
            <a:ext cx="5676900" cy="5378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D94755AD-9321-43B3-A458-676526057FC6}" type="slidenum">
              <a:rPr lang="tr-TR"/>
              <a:pPr/>
              <a:t>‹#›</a:t>
            </a:fld>
            <a:endParaRPr lang="tr-TR" sz="140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Özel Düzen">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85786" y="714356"/>
            <a:ext cx="8053414" cy="428628"/>
          </a:xfrm>
        </p:spPr>
        <p:txBody>
          <a:bodyPr/>
          <a:lstStyle>
            <a:lvl1pPr>
              <a:defRPr lang="tr-TR" sz="1400"/>
            </a:lvl1pPr>
          </a:lstStyle>
          <a:p>
            <a:r>
              <a:rPr lang="tr-TR" sz="900" b="1" i="1" dirty="0" smtClean="0">
                <a:solidFill>
                  <a:srgbClr val="000000"/>
                </a:solidFill>
                <a:latin typeface="Arial"/>
                <a:ea typeface="Times New Roman"/>
                <a:cs typeface="Times New Roman"/>
              </a:rPr>
              <a:t>Mutlu Yaşam Başarılı Kariyer #</a:t>
            </a:r>
            <a:r>
              <a:rPr lang="tr-TR" sz="900" b="1" i="1" dirty="0" err="1" smtClean="0">
                <a:solidFill>
                  <a:srgbClr val="000000"/>
                </a:solidFill>
                <a:latin typeface="Arial"/>
                <a:ea typeface="Times New Roman"/>
                <a:cs typeface="Times New Roman"/>
              </a:rPr>
              <a:t>güncellemenizvar</a:t>
            </a:r>
            <a:endParaRPr lang="tr-TR" sz="1400" dirty="0">
              <a:solidFill>
                <a:srgbClr val="000000"/>
              </a:solidFill>
              <a:latin typeface="Arial"/>
              <a:ea typeface="Times New Roman"/>
            </a:endParaRPr>
          </a:p>
        </p:txBody>
      </p:sp>
      <p:sp>
        <p:nvSpPr>
          <p:cNvPr id="3" name="2 Veri Yer Tutucusu"/>
          <p:cNvSpPr>
            <a:spLocks noGrp="1"/>
          </p:cNvSpPr>
          <p:nvPr>
            <p:ph type="dt" sz="half" idx="10"/>
          </p:nvPr>
        </p:nvSpPr>
        <p:spPr/>
        <p:txBody>
          <a:bodyPr/>
          <a:lstStyle/>
          <a:p>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1DE94B8-9746-47B0-954A-E82C62B94122}" type="slidenum">
              <a:rPr lang="tr-TR" smtClean="0"/>
              <a:pPr/>
              <a:t>‹#›</a:t>
            </a:fld>
            <a:endParaRPr lang="tr-TR" sz="140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7269F8D0-6D71-4934-A173-07DD1A7AE7EF}" type="slidenum">
              <a:rPr lang="tr-TR"/>
              <a:pPr/>
              <a:t>‹#›</a:t>
            </a:fld>
            <a:endParaRPr lang="tr-TR" sz="140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955E3D9B-7866-4BC0-B486-E02EEFC58758}" type="slidenum">
              <a:rPr lang="tr-TR"/>
              <a:pPr/>
              <a:t>‹#›</a:t>
            </a:fld>
            <a:endParaRPr lang="tr-TR"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0668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0292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1C9EA993-4122-4410-BC15-BE6FE1D2B33A}" type="slidenum">
              <a:rPr lang="tr-TR"/>
              <a:pPr/>
              <a:t>‹#›</a:t>
            </a:fld>
            <a:endParaRPr lang="tr-TR" sz="1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7E7509DC-FFF1-4985-A6B5-D72BCC6D67D6}" type="slidenum">
              <a:rPr lang="tr-TR"/>
              <a:pPr/>
              <a:t>‹#›</a:t>
            </a:fld>
            <a:endParaRPr lang="tr-TR" sz="14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2B1A309B-5906-4183-B0B0-5648D824D6D0}" type="slidenum">
              <a:rPr lang="tr-TR"/>
              <a:pPr/>
              <a:t>‹#›</a:t>
            </a:fld>
            <a:endParaRPr lang="tr-TR" sz="14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3F00BE53-0386-4E26-B1B3-7C0143DDB6E1}" type="slidenum">
              <a:rPr lang="tr-TR"/>
              <a:pPr/>
              <a:t>‹#›</a:t>
            </a:fld>
            <a:endParaRPr lang="tr-TR" sz="14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C51A519A-D1B1-43DC-8D6F-883804CE75D0}" type="slidenum">
              <a:rPr lang="tr-TR"/>
              <a:pPr/>
              <a:t>‹#›</a:t>
            </a:fld>
            <a:endParaRPr lang="tr-TR" sz="14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ChangeArrowheads="1"/>
          </p:cNvSpPr>
          <p:nvPr/>
        </p:nvSpPr>
        <p:spPr bwMode="hidden">
          <a:xfrm>
            <a:off x="152400" y="0"/>
            <a:ext cx="1447800" cy="685800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lang="tr-TR"/>
          </a:p>
        </p:txBody>
      </p:sp>
      <p:sp>
        <p:nvSpPr>
          <p:cNvPr id="12291" name="Rectangle 3"/>
          <p:cNvSpPr>
            <a:spLocks noChangeArrowheads="1"/>
          </p:cNvSpPr>
          <p:nvPr/>
        </p:nvSpPr>
        <p:spPr bwMode="hidden">
          <a:xfrm>
            <a:off x="1676400" y="0"/>
            <a:ext cx="7467600" cy="1219200"/>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tr-TR"/>
          </a:p>
        </p:txBody>
      </p:sp>
      <p:sp>
        <p:nvSpPr>
          <p:cNvPr id="12292" name="Rectangle 4" descr="Stationery"/>
          <p:cNvSpPr>
            <a:spLocks noChangeArrowheads="1"/>
          </p:cNvSpPr>
          <p:nvPr/>
        </p:nvSpPr>
        <p:spPr bwMode="auto">
          <a:xfrm>
            <a:off x="457200" y="0"/>
            <a:ext cx="1219200" cy="762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endParaRPr lang="tr-TR"/>
          </a:p>
        </p:txBody>
      </p:sp>
      <p:sp>
        <p:nvSpPr>
          <p:cNvPr id="12293" name="Rectangle 5" descr="Stationery"/>
          <p:cNvSpPr>
            <a:spLocks noChangeArrowheads="1"/>
          </p:cNvSpPr>
          <p:nvPr/>
        </p:nvSpPr>
        <p:spPr bwMode="auto">
          <a:xfrm>
            <a:off x="0" y="0"/>
            <a:ext cx="457200" cy="6858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endParaRPr lang="tr-TR"/>
          </a:p>
        </p:txBody>
      </p:sp>
      <p:sp>
        <p:nvSpPr>
          <p:cNvPr id="12294" name="Rectangle 6"/>
          <p:cNvSpPr>
            <a:spLocks noGrp="1" noChangeArrowheads="1"/>
          </p:cNvSpPr>
          <p:nvPr>
            <p:ph type="title"/>
          </p:nvPr>
        </p:nvSpPr>
        <p:spPr bwMode="auto">
          <a:xfrm>
            <a:off x="1066800" y="838200"/>
            <a:ext cx="7772400" cy="3047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tr-TR" sz="900" b="1" i="1" dirty="0" smtClean="0">
                <a:solidFill>
                  <a:srgbClr val="000000"/>
                </a:solidFill>
                <a:latin typeface="Arial"/>
                <a:ea typeface="Times New Roman"/>
                <a:cs typeface="Times New Roman"/>
              </a:rPr>
              <a:t>Mutlu Yaşam Başarılı Kariyer #</a:t>
            </a:r>
            <a:r>
              <a:rPr lang="tr-TR" sz="900" b="1" i="1" dirty="0" err="1" smtClean="0">
                <a:solidFill>
                  <a:srgbClr val="000000"/>
                </a:solidFill>
                <a:latin typeface="Arial"/>
                <a:ea typeface="Times New Roman"/>
                <a:cs typeface="Times New Roman"/>
              </a:rPr>
              <a:t>güncellemenizvar</a:t>
            </a:r>
            <a:endParaRPr lang="tr-TR" dirty="0" smtClean="0"/>
          </a:p>
        </p:txBody>
      </p:sp>
      <p:sp>
        <p:nvSpPr>
          <p:cNvPr id="12295" name="Rectangle 7"/>
          <p:cNvSpPr>
            <a:spLocks noGrp="1" noChangeArrowheads="1"/>
          </p:cNvSpPr>
          <p:nvPr>
            <p:ph type="dt" sz="half" idx="2"/>
          </p:nvPr>
        </p:nvSpPr>
        <p:spPr bwMode="auto">
          <a:xfrm>
            <a:off x="1066800" y="6413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solidFill>
                  <a:schemeClr val="tx2"/>
                </a:solidFill>
              </a:defRPr>
            </a:lvl1pPr>
          </a:lstStyle>
          <a:p>
            <a:endParaRPr lang="tr-TR"/>
          </a:p>
        </p:txBody>
      </p:sp>
      <p:sp>
        <p:nvSpPr>
          <p:cNvPr id="12296" name="Rectangle 8"/>
          <p:cNvSpPr>
            <a:spLocks noGrp="1" noChangeArrowheads="1"/>
          </p:cNvSpPr>
          <p:nvPr>
            <p:ph type="ftr" sz="quarter" idx="3"/>
          </p:nvPr>
        </p:nvSpPr>
        <p:spPr bwMode="auto">
          <a:xfrm>
            <a:off x="3429000" y="6413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solidFill>
                  <a:schemeClr val="tx2"/>
                </a:solidFill>
              </a:defRPr>
            </a:lvl1pPr>
          </a:lstStyle>
          <a:p>
            <a:endParaRPr lang="tr-TR"/>
          </a:p>
        </p:txBody>
      </p:sp>
      <p:pic>
        <p:nvPicPr>
          <p:cNvPr id="12297" name="Picture 9" descr="anabnr2"/>
          <p:cNvPicPr>
            <a:picLocks noChangeAspect="1" noChangeArrowheads="1"/>
          </p:cNvPicPr>
          <p:nvPr/>
        </p:nvPicPr>
        <p:blipFill>
          <a:blip r:embed="rId15"/>
          <a:srcRect/>
          <a:stretch>
            <a:fillRect/>
          </a:stretch>
        </p:blipFill>
        <p:spPr bwMode="auto">
          <a:xfrm>
            <a:off x="1228725" y="0"/>
            <a:ext cx="7915275" cy="754063"/>
          </a:xfrm>
          <a:prstGeom prst="rect">
            <a:avLst/>
          </a:prstGeom>
          <a:noFill/>
        </p:spPr>
      </p:pic>
      <p:sp>
        <p:nvSpPr>
          <p:cNvPr id="12298" name="Rectangle 10"/>
          <p:cNvSpPr>
            <a:spLocks noChangeArrowheads="1"/>
          </p:cNvSpPr>
          <p:nvPr/>
        </p:nvSpPr>
        <p:spPr bwMode="auto">
          <a:xfrm>
            <a:off x="304800" y="457200"/>
            <a:ext cx="2514600" cy="304800"/>
          </a:xfrm>
          <a:prstGeom prst="rect">
            <a:avLst/>
          </a:prstGeom>
          <a:solidFill>
            <a:schemeClr val="accent2">
              <a:alpha val="50000"/>
            </a:schemeClr>
          </a:solidFill>
          <a:ln w="9525">
            <a:noFill/>
            <a:miter lim="800000"/>
            <a:headEnd/>
            <a:tailEnd/>
          </a:ln>
          <a:effectLst/>
        </p:spPr>
        <p:txBody>
          <a:bodyPr wrap="none" anchor="ctr"/>
          <a:lstStyle/>
          <a:p>
            <a:pPr algn="ctr"/>
            <a:endParaRPr lang="tr-TR"/>
          </a:p>
        </p:txBody>
      </p:sp>
      <p:sp>
        <p:nvSpPr>
          <p:cNvPr id="12299" name="Rectangle 11"/>
          <p:cNvSpPr>
            <a:spLocks noGrp="1" noChangeArrowheads="1"/>
          </p:cNvSpPr>
          <p:nvPr>
            <p:ph type="sldNum" sz="quarter" idx="4"/>
          </p:nvPr>
        </p:nvSpPr>
        <p:spPr bwMode="auto">
          <a:xfrm>
            <a:off x="8229600" y="6413500"/>
            <a:ext cx="914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a:solidFill>
                  <a:schemeClr val="tx2"/>
                </a:solidFill>
              </a:defRPr>
            </a:lvl1pPr>
          </a:lstStyle>
          <a:p>
            <a:fld id="{D1DE94B8-9746-47B0-954A-E82C62B94122}" type="slidenum">
              <a:rPr lang="tr-TR"/>
              <a:pPr/>
              <a:t>‹#›</a:t>
            </a:fld>
            <a:endParaRPr lang="tr-TR" sz="1400"/>
          </a:p>
        </p:txBody>
      </p:sp>
      <p:sp>
        <p:nvSpPr>
          <p:cNvPr id="12300" name="Rectangle 12"/>
          <p:cNvSpPr>
            <a:spLocks noGrp="1" noChangeArrowheads="1"/>
          </p:cNvSpPr>
          <p:nvPr>
            <p:ph type="body" idx="1"/>
          </p:nvPr>
        </p:nvSpPr>
        <p:spPr bwMode="auto">
          <a:xfrm>
            <a:off x="1066800" y="210185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p>
        </p:txBody>
      </p:sp>
    </p:spTree>
  </p:cSld>
  <p:clrMap bg1="lt1" tx1="dk1" bg2="lt2" tx2="dk2" accent1="accent1" accent2="accent2" accent3="accent3" accent4="accent4" accent5="accent5" accent6="accent6" hlink="hlink" folHlink="folHlink"/>
  <p:sldLayoutIdLst>
    <p:sldLayoutId id="2147483650" r:id="rId1"/>
    <p:sldLayoutId id="2147483673"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indent="0" algn="l" defTabSz="914400" rtl="0" eaLnBrk="1" fontAlgn="base" latinLnBrk="0" hangingPunct="1">
        <a:lnSpc>
          <a:spcPct val="100000"/>
        </a:lnSpc>
        <a:spcBef>
          <a:spcPct val="0"/>
        </a:spcBef>
        <a:spcAft>
          <a:spcPct val="0"/>
        </a:spcAft>
        <a:buClrTx/>
        <a:buSzTx/>
        <a:buFontTx/>
        <a:buNone/>
        <a:tabLst/>
        <a:defRPr lang="tr-TR" sz="2000" b="1" i="1" smtClean="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57200" indent="-457200" algn="l" rtl="0" fontAlgn="base">
        <a:spcBef>
          <a:spcPct val="20000"/>
        </a:spcBef>
        <a:spcAft>
          <a:spcPct val="0"/>
        </a:spcAft>
        <a:buClr>
          <a:srgbClr val="A50021"/>
        </a:buClr>
        <a:buSzPct val="75000"/>
        <a:buFont typeface="Wingdings" pitchFamily="2" charset="2"/>
        <a:buChar char="n"/>
        <a:defRPr sz="3200">
          <a:solidFill>
            <a:schemeClr val="tx1"/>
          </a:solidFill>
          <a:latin typeface="+mn-lt"/>
          <a:ea typeface="+mn-ea"/>
          <a:cs typeface="+mn-cs"/>
        </a:defRPr>
      </a:lvl1pPr>
      <a:lvl2pPr marL="1027113" indent="-45561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0013" indent="-228600" algn="l" rtl="0" fontAlgn="base">
        <a:spcBef>
          <a:spcPct val="20000"/>
        </a:spcBef>
        <a:spcAft>
          <a:spcPct val="0"/>
        </a:spcAft>
        <a:buClr>
          <a:srgbClr val="666699"/>
        </a:buClr>
        <a:buSzPct val="70000"/>
        <a:buFont typeface="Wingdings" pitchFamily="2" charset="2"/>
        <a:buChar char="n"/>
        <a:defRPr sz="2400">
          <a:solidFill>
            <a:schemeClr val="tx1"/>
          </a:solidFill>
          <a:latin typeface="+mn-lt"/>
        </a:defRPr>
      </a:lvl3pPr>
      <a:lvl4pPr marL="1712913" indent="-228600" algn="l" rtl="0" fontAlgn="base">
        <a:spcBef>
          <a:spcPct val="20000"/>
        </a:spcBef>
        <a:spcAft>
          <a:spcPct val="0"/>
        </a:spcAft>
        <a:buSzPct val="60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268B75-2442-426F-A1B7-CAE78DFE764A}" type="datetimeFigureOut">
              <a:rPr lang="tr-TR" smtClean="0"/>
              <a:pPr/>
              <a:t>22.7.2020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E15F16-870E-4D77-A18B-48A0BDD996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E964B-438C-4CF5-A7D0-B9B97E1780FB}" type="datetimeFigureOut">
              <a:rPr lang="tr-TR" smtClean="0"/>
              <a:pPr/>
              <a:t>22.7.2020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59DF7-6553-4E64-9A54-9C5649B4487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285720" y="571480"/>
            <a:ext cx="8626475" cy="1071571"/>
          </a:xfrm>
        </p:spPr>
        <p:txBody>
          <a:bodyPr/>
          <a:lstStyle/>
          <a:p>
            <a:pPr algn="ctr"/>
            <a:r>
              <a:rPr lang="tr-TR" sz="3200" b="1" dirty="0" smtClean="0"/>
              <a:t>MUTLU YAŞAM, BAŞARILI KARİYER</a:t>
            </a:r>
            <a:r>
              <a:rPr lang="tr-TR" sz="3200" dirty="0" smtClean="0"/>
              <a:t/>
            </a:r>
            <a:br>
              <a:rPr lang="tr-TR" sz="3200" dirty="0" smtClean="0"/>
            </a:br>
            <a:r>
              <a:rPr lang="tr-TR" sz="3200" b="1" dirty="0" smtClean="0"/>
              <a:t>#</a:t>
            </a:r>
            <a:r>
              <a:rPr lang="tr-TR" sz="3200" b="1" dirty="0" err="1" smtClean="0"/>
              <a:t>güncellemenizvar</a:t>
            </a:r>
            <a:endParaRPr lang="tr-TR" sz="3200" dirty="0"/>
          </a:p>
        </p:txBody>
      </p:sp>
      <p:sp>
        <p:nvSpPr>
          <p:cNvPr id="17411" name="Rectangle 3"/>
          <p:cNvSpPr>
            <a:spLocks noGrp="1" noChangeArrowheads="1"/>
          </p:cNvSpPr>
          <p:nvPr>
            <p:ph type="subTitle" idx="4294967295"/>
          </p:nvPr>
        </p:nvSpPr>
        <p:spPr>
          <a:xfrm>
            <a:off x="357158" y="4286256"/>
            <a:ext cx="8424862" cy="1214446"/>
          </a:xfrm>
        </p:spPr>
        <p:txBody>
          <a:bodyPr/>
          <a:lstStyle/>
          <a:p>
            <a:pPr algn="ctr">
              <a:buNone/>
            </a:pPr>
            <a:r>
              <a:rPr lang="tr-TR" sz="2800" b="1" dirty="0" smtClean="0">
                <a:solidFill>
                  <a:srgbClr val="002060"/>
                </a:solidFill>
              </a:rPr>
              <a:t>BÖLÜM 12</a:t>
            </a:r>
          </a:p>
          <a:p>
            <a:pPr algn="ctr">
              <a:buNone/>
            </a:pPr>
            <a:r>
              <a:rPr lang="tr-TR" sz="2800" b="1" dirty="0" smtClean="0">
                <a:solidFill>
                  <a:srgbClr val="002060"/>
                </a:solidFill>
              </a:rPr>
              <a:t>YARATICI VE YENİLİKÇİ DÜŞÜNME</a:t>
            </a:r>
          </a:p>
        </p:txBody>
      </p:sp>
      <p:sp>
        <p:nvSpPr>
          <p:cNvPr id="4" name="Rectangle 2"/>
          <p:cNvSpPr txBox="1">
            <a:spLocks noChangeArrowheads="1"/>
          </p:cNvSpPr>
          <p:nvPr/>
        </p:nvSpPr>
        <p:spPr bwMode="auto">
          <a:xfrm>
            <a:off x="342930" y="2143116"/>
            <a:ext cx="8443912" cy="5715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b="1" i="0" u="none" strike="noStrike" kern="0" cap="none" spc="0" normalizeH="0" baseline="0" noProof="0" dirty="0" smtClean="0">
                <a:ln>
                  <a:noFill/>
                </a:ln>
                <a:solidFill>
                  <a:srgbClr val="002060"/>
                </a:solidFill>
                <a:effectLst/>
                <a:uLnTx/>
                <a:uFillTx/>
                <a:latin typeface="+mj-lt"/>
                <a:ea typeface="+mj-ea"/>
                <a:cs typeface="+mj-cs"/>
              </a:rPr>
              <a:t>Prof. Dr. Hüseyin GÜL</a:t>
            </a:r>
            <a:endParaRPr kumimoji="0" lang="tr-TR" b="1" i="0" u="none" strike="noStrike" kern="0" cap="none" spc="0" normalizeH="0" baseline="0" noProof="0" dirty="0">
              <a:ln>
                <a:noFill/>
              </a:ln>
              <a:solidFill>
                <a:srgbClr val="00206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l="16471" t="10742" r="17642" b="18945"/>
          <a:stretch>
            <a:fillRect/>
          </a:stretch>
        </p:blipFill>
        <p:spPr bwMode="auto">
          <a:xfrm>
            <a:off x="428596" y="785794"/>
            <a:ext cx="8572560" cy="514353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571480"/>
            <a:ext cx="8515350" cy="695340"/>
          </a:xfrm>
        </p:spPr>
        <p:txBody>
          <a:bodyPr/>
          <a:lstStyle/>
          <a:p>
            <a:pPr lvl="0"/>
            <a:r>
              <a:rPr sz="2800">
                <a:solidFill>
                  <a:srgbClr val="002060"/>
                </a:solidFill>
              </a:rPr>
              <a:t>Farklılık ve Çeşitlilikle Mutlu Olmak</a:t>
            </a:r>
            <a:endParaRPr sz="2800" dirty="0">
              <a:solidFill>
                <a:srgbClr val="002060"/>
              </a:solidFill>
            </a:endParaRPr>
          </a:p>
        </p:txBody>
      </p:sp>
      <p:sp>
        <p:nvSpPr>
          <p:cNvPr id="20483" name="Rectangle 3"/>
          <p:cNvSpPr>
            <a:spLocks noGrp="1" noChangeArrowheads="1"/>
          </p:cNvSpPr>
          <p:nvPr>
            <p:ph type="body" idx="1"/>
          </p:nvPr>
        </p:nvSpPr>
        <p:spPr>
          <a:xfrm>
            <a:off x="357158" y="1357298"/>
            <a:ext cx="8643966" cy="4786346"/>
          </a:xfrm>
        </p:spPr>
        <p:txBody>
          <a:bodyPr/>
          <a:lstStyle/>
          <a:p>
            <a:r>
              <a:rPr lang="tr-TR" sz="2600" b="1" dirty="0" smtClean="0"/>
              <a:t>Günümüzün hızlı değişen, çok hareketli dünyasında, kişisel ve mesleki yaşamımızda yeniliklerle, farklılıklarla ve çeşitlilikle barışık ve mutlu olmayı öğrenmeyi gerektiriyor. </a:t>
            </a:r>
          </a:p>
          <a:p>
            <a:r>
              <a:rPr lang="tr-TR" sz="2600" b="1" dirty="0" smtClean="0"/>
              <a:t>İletişim çok kolaylaşmış olsa da, internet temelli ve sosyal medya merkezli yeni sosyal yaşam ve iletişim şekli, güvenilir bilgi temelli düşünce geliştirebilmeyi güçleştirmektedir. </a:t>
            </a:r>
          </a:p>
          <a:p>
            <a:r>
              <a:rPr lang="tr-TR" sz="2600" b="1" dirty="0" smtClean="0"/>
              <a:t>Gündelik yaşamımızda çok yararlı ve rahatlatıcı olan bu alışkanlıklar, kalıplar ve rutinler, maalesef yaratıcı ve yenilikçi düşünmemizin önünde de bir engeldir</a:t>
            </a:r>
            <a:r>
              <a:rPr lang="tr-TR" sz="2600" b="1" i="1" dirty="0" smtClean="0"/>
              <a:t>.</a:t>
            </a:r>
            <a:endParaRPr lang="tr-TR" sz="2600" b="1" dirty="0">
              <a:solidFill>
                <a:srgbClr val="0070C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t>Yaratıcılık ve Yenilikçilik Nedir?</a:t>
            </a:r>
            <a:endParaRPr sz="2800" i="0" dirty="0">
              <a:solidFill>
                <a:srgbClr val="002060"/>
              </a:solidFill>
            </a:endParaRPr>
          </a:p>
        </p:txBody>
      </p:sp>
      <p:sp>
        <p:nvSpPr>
          <p:cNvPr id="20483" name="Rectangle 3"/>
          <p:cNvSpPr>
            <a:spLocks noGrp="1" noChangeArrowheads="1"/>
          </p:cNvSpPr>
          <p:nvPr>
            <p:ph type="body" idx="1"/>
          </p:nvPr>
        </p:nvSpPr>
        <p:spPr>
          <a:xfrm>
            <a:off x="357158" y="1428736"/>
            <a:ext cx="8643966" cy="4857784"/>
          </a:xfrm>
        </p:spPr>
        <p:txBody>
          <a:bodyPr/>
          <a:lstStyle/>
          <a:p>
            <a:pPr lvl="0"/>
            <a:r>
              <a:rPr lang="tr-TR" sz="2800" b="1" i="1" dirty="0" smtClean="0">
                <a:solidFill>
                  <a:srgbClr val="C00000"/>
                </a:solidFill>
              </a:rPr>
              <a:t>Yaratıcılık</a:t>
            </a:r>
            <a:r>
              <a:rPr lang="tr-TR" sz="2800" b="1" dirty="0" smtClean="0">
                <a:solidFill>
                  <a:srgbClr val="C00000"/>
                </a:solidFill>
              </a:rPr>
              <a:t>, incelenen herhangi bir konu, sorun, olgu ya da nesnede yer alan ve bağlantısız ya da biraz bağlantılı ve biraz da bağlantısız görünen şeyler, kavramlar, değişkenler vb. arasında bağlantı kurabilmeyi ifade eder. </a:t>
            </a:r>
          </a:p>
          <a:p>
            <a:pPr lvl="0"/>
            <a:r>
              <a:rPr lang="tr-TR" sz="2800" b="1" dirty="0" smtClean="0">
                <a:solidFill>
                  <a:srgbClr val="070605"/>
                </a:solidFill>
              </a:rPr>
              <a:t>“Olmayan bir şeyi </a:t>
            </a:r>
            <a:r>
              <a:rPr lang="tr-TR" sz="2800" b="1" smtClean="0">
                <a:solidFill>
                  <a:srgbClr val="070605"/>
                </a:solidFill>
              </a:rPr>
              <a:t>var etme değil</a:t>
            </a:r>
            <a:r>
              <a:rPr lang="tr-TR" sz="2800" b="1" dirty="0" smtClean="0">
                <a:solidFill>
                  <a:srgbClr val="070605"/>
                </a:solidFill>
              </a:rPr>
              <a:t>”, şeyler arasında aranan ilişkide</a:t>
            </a:r>
            <a:r>
              <a:rPr lang="tr-TR" sz="2800" b="1" i="1" dirty="0" smtClean="0">
                <a:solidFill>
                  <a:srgbClr val="070605"/>
                </a:solidFill>
              </a:rPr>
              <a:t> </a:t>
            </a:r>
            <a:r>
              <a:rPr lang="tr-TR" sz="2800" b="1" dirty="0" smtClean="0">
                <a:solidFill>
                  <a:srgbClr val="070605"/>
                </a:solidFill>
              </a:rPr>
              <a:t>kimsenin görmediğini görebilme yeteneğidir.</a:t>
            </a:r>
          </a:p>
          <a:p>
            <a:r>
              <a:rPr lang="tr-TR" sz="2800" b="1" dirty="0" smtClean="0">
                <a:solidFill>
                  <a:srgbClr val="0070C0"/>
                </a:solidFill>
              </a:rPr>
              <a:t>Yenilikçiliğe göre daha soyut kalmakta, yenilikçi düşünceyi ve üretimi besler ve destekler.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t>Yaratıcılık ve Yenilikçilik Nedir?</a:t>
            </a:r>
            <a:endParaRPr sz="2800" i="0" dirty="0">
              <a:solidFill>
                <a:srgbClr val="002060"/>
              </a:solidFill>
            </a:endParaRPr>
          </a:p>
        </p:txBody>
      </p:sp>
      <p:sp>
        <p:nvSpPr>
          <p:cNvPr id="20483" name="Rectangle 3"/>
          <p:cNvSpPr>
            <a:spLocks noGrp="1" noChangeArrowheads="1"/>
          </p:cNvSpPr>
          <p:nvPr>
            <p:ph type="body" idx="1"/>
          </p:nvPr>
        </p:nvSpPr>
        <p:spPr>
          <a:xfrm>
            <a:off x="357158" y="1428736"/>
            <a:ext cx="8643966" cy="4929222"/>
          </a:xfrm>
        </p:spPr>
        <p:txBody>
          <a:bodyPr/>
          <a:lstStyle/>
          <a:p>
            <a:pPr lvl="0"/>
            <a:r>
              <a:rPr lang="tr-TR" sz="2800" b="1" dirty="0" smtClean="0">
                <a:solidFill>
                  <a:srgbClr val="C00000"/>
                </a:solidFill>
              </a:rPr>
              <a:t>Yenilikçilik, henüz yapılmamış, denenmemiş, bilinmeyen bir şeyleri yapmayı içerebileceği gibi, olan bir şeyi, hizmeti, ürünü, süreci veya yapıyı ve tasarımı geliştirme, küçük tamamlamalar ya da iyileştirmeler yapma ya da artı değerini artırmayı içerir. </a:t>
            </a:r>
          </a:p>
          <a:p>
            <a:pPr lvl="0"/>
            <a:r>
              <a:rPr lang="tr-TR" sz="2800" b="1" dirty="0" smtClean="0">
                <a:solidFill>
                  <a:srgbClr val="070605"/>
                </a:solidFill>
              </a:rPr>
              <a:t>Yenilikçilik için temel soru şudur: </a:t>
            </a:r>
            <a:r>
              <a:rPr lang="tr-TR" sz="2800" b="1" dirty="0" smtClean="0">
                <a:solidFill>
                  <a:srgbClr val="0070C0"/>
                </a:solidFill>
              </a:rPr>
              <a:t>“</a:t>
            </a:r>
            <a:r>
              <a:rPr lang="tr-TR" sz="2800" b="1" i="1" dirty="0" smtClean="0">
                <a:solidFill>
                  <a:srgbClr val="0070C0"/>
                </a:solidFill>
              </a:rPr>
              <a:t>Şu anda mümkün olanı daha yüksek değer, hizmet, kalite, kolaylık, rahatlık, işe yararlık, ekonomiklik, davranışsal değişiklik ve ekstra kapasite-verimlilik ile nasıl üretebiliriz ya da geliştirebiliriz?”</a:t>
            </a:r>
            <a:endParaRPr lang="tr-TR" sz="2800" b="1" dirty="0" smtClean="0">
              <a:solidFill>
                <a:srgbClr val="0070C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590520"/>
            <a:ext cx="8515350" cy="695340"/>
          </a:xfrm>
        </p:spPr>
        <p:txBody>
          <a:bodyPr/>
          <a:lstStyle/>
          <a:p>
            <a:pPr lvl="0"/>
            <a:r>
              <a:rPr sz="2800" smtClean="0"/>
              <a:t>Yaratıcılığın </a:t>
            </a:r>
            <a:r>
              <a:rPr sz="2800"/>
              <a:t>ve Yenilikçiliğin Özellikleri</a:t>
            </a:r>
            <a:endParaRPr sz="2800" dirty="0">
              <a:solidFill>
                <a:srgbClr val="002060"/>
              </a:solidFill>
            </a:endParaRPr>
          </a:p>
        </p:txBody>
      </p:sp>
      <p:sp>
        <p:nvSpPr>
          <p:cNvPr id="20483" name="Rectangle 3"/>
          <p:cNvSpPr>
            <a:spLocks noGrp="1" noChangeArrowheads="1"/>
          </p:cNvSpPr>
          <p:nvPr>
            <p:ph type="body" idx="1"/>
          </p:nvPr>
        </p:nvSpPr>
        <p:spPr>
          <a:xfrm>
            <a:off x="357158" y="1428736"/>
            <a:ext cx="8643966" cy="4786346"/>
          </a:xfrm>
        </p:spPr>
        <p:txBody>
          <a:bodyPr/>
          <a:lstStyle/>
          <a:p>
            <a:pPr lvl="0"/>
            <a:r>
              <a:rPr lang="tr-TR" sz="2600" b="1" dirty="0" smtClean="0">
                <a:solidFill>
                  <a:srgbClr val="070605"/>
                </a:solidFill>
              </a:rPr>
              <a:t>Zorluklardan yılmama</a:t>
            </a:r>
            <a:endParaRPr lang="tr-TR" sz="2600" b="1" i="1" dirty="0" smtClean="0">
              <a:solidFill>
                <a:srgbClr val="070605"/>
              </a:solidFill>
            </a:endParaRPr>
          </a:p>
          <a:p>
            <a:pPr lvl="0"/>
            <a:r>
              <a:rPr lang="tr-TR" sz="2600" b="1" dirty="0" smtClean="0">
                <a:solidFill>
                  <a:srgbClr val="070605"/>
                </a:solidFill>
              </a:rPr>
              <a:t>Disiplinli ve azimli çalışma</a:t>
            </a:r>
            <a:endParaRPr lang="tr-TR" sz="2600" b="1" i="1" dirty="0" smtClean="0">
              <a:solidFill>
                <a:srgbClr val="070605"/>
              </a:solidFill>
            </a:endParaRPr>
          </a:p>
          <a:p>
            <a:pPr lvl="0"/>
            <a:r>
              <a:rPr lang="tr-TR" sz="2600" b="1" dirty="0" smtClean="0">
                <a:solidFill>
                  <a:srgbClr val="070605"/>
                </a:solidFill>
              </a:rPr>
              <a:t>Yeni şeyleri denemeye meraklı olma</a:t>
            </a:r>
            <a:endParaRPr lang="tr-TR" sz="2600" b="1" i="1" dirty="0" smtClean="0">
              <a:solidFill>
                <a:srgbClr val="070605"/>
              </a:solidFill>
            </a:endParaRPr>
          </a:p>
          <a:p>
            <a:pPr lvl="0"/>
            <a:r>
              <a:rPr lang="tr-TR" sz="2600" b="1" dirty="0" smtClean="0">
                <a:solidFill>
                  <a:srgbClr val="070605"/>
                </a:solidFill>
              </a:rPr>
              <a:t>Araştırmacı, öğrenmeye ve gelişime açık olma</a:t>
            </a:r>
            <a:endParaRPr lang="tr-TR" sz="2600" b="1" i="1" dirty="0" smtClean="0">
              <a:solidFill>
                <a:srgbClr val="070605"/>
              </a:solidFill>
            </a:endParaRPr>
          </a:p>
          <a:p>
            <a:pPr lvl="0"/>
            <a:r>
              <a:rPr lang="tr-TR" sz="2600" b="1" dirty="0" smtClean="0">
                <a:solidFill>
                  <a:srgbClr val="070605"/>
                </a:solidFill>
              </a:rPr>
              <a:t>Olayların çoklu nedenlerini anlayıp ve görebilme</a:t>
            </a:r>
            <a:endParaRPr lang="tr-TR" sz="2600" b="1" i="1" dirty="0" smtClean="0">
              <a:solidFill>
                <a:srgbClr val="070605"/>
              </a:solidFill>
            </a:endParaRPr>
          </a:p>
          <a:p>
            <a:pPr lvl="0"/>
            <a:r>
              <a:rPr lang="tr-TR" sz="2600" b="1" dirty="0" smtClean="0">
                <a:solidFill>
                  <a:srgbClr val="070605"/>
                </a:solidFill>
              </a:rPr>
              <a:t>Geleceğe yön veren bir bakışa ve vizyon sahip olma</a:t>
            </a:r>
            <a:endParaRPr lang="tr-TR" sz="2600" b="1" i="1" dirty="0" smtClean="0">
              <a:solidFill>
                <a:srgbClr val="070605"/>
              </a:solidFill>
            </a:endParaRPr>
          </a:p>
          <a:p>
            <a:pPr lvl="0"/>
            <a:r>
              <a:rPr lang="tr-TR" sz="2600" b="1" dirty="0" smtClean="0">
                <a:solidFill>
                  <a:srgbClr val="070605"/>
                </a:solidFill>
              </a:rPr>
              <a:t>Var olandan ve verili olandan farklı şeyler üretebilme</a:t>
            </a:r>
            <a:endParaRPr lang="tr-TR" sz="2600" b="1" i="1" dirty="0" smtClean="0">
              <a:solidFill>
                <a:srgbClr val="070605"/>
              </a:solidFill>
            </a:endParaRPr>
          </a:p>
          <a:p>
            <a:pPr lvl="0"/>
            <a:r>
              <a:rPr lang="tr-TR" sz="2600" b="1" dirty="0" smtClean="0">
                <a:solidFill>
                  <a:srgbClr val="070605"/>
                </a:solidFill>
              </a:rPr>
              <a:t>Belirsizliklerle ve kaosla barışık olma ve baş edebilme</a:t>
            </a:r>
            <a:endParaRPr lang="tr-TR" sz="2600" b="1" i="1" dirty="0" smtClean="0">
              <a:solidFill>
                <a:srgbClr val="070605"/>
              </a:solidFill>
            </a:endParaRPr>
          </a:p>
          <a:p>
            <a:pPr lvl="0"/>
            <a:r>
              <a:rPr lang="tr-TR" sz="2600" b="1" dirty="0" smtClean="0">
                <a:solidFill>
                  <a:srgbClr val="070605"/>
                </a:solidFill>
              </a:rPr>
              <a:t>Hayal kurabilme ve hayalini uygulamaya koyacak düşünceler üretebilme</a:t>
            </a:r>
            <a:endParaRPr lang="tr-TR" sz="2600" b="1" i="1" dirty="0">
              <a:solidFill>
                <a:srgbClr val="070605"/>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28596" y="571480"/>
            <a:ext cx="8658194" cy="695340"/>
          </a:xfrm>
        </p:spPr>
        <p:txBody>
          <a:bodyPr/>
          <a:lstStyle/>
          <a:p>
            <a:r>
              <a:rPr sz="2600"/>
              <a:t>Yaratıcı ve Yenilikçi Olabilmek İçin Gerekli Kişisel Özellikler</a:t>
            </a:r>
          </a:p>
        </p:txBody>
      </p:sp>
      <p:sp>
        <p:nvSpPr>
          <p:cNvPr id="20483" name="Rectangle 3"/>
          <p:cNvSpPr>
            <a:spLocks noGrp="1" noChangeArrowheads="1"/>
          </p:cNvSpPr>
          <p:nvPr>
            <p:ph type="body" idx="1"/>
          </p:nvPr>
        </p:nvSpPr>
        <p:spPr>
          <a:xfrm>
            <a:off x="357158" y="1357298"/>
            <a:ext cx="8643966" cy="5000660"/>
          </a:xfrm>
        </p:spPr>
        <p:txBody>
          <a:bodyPr/>
          <a:lstStyle/>
          <a:p>
            <a:pPr lvl="0">
              <a:spcBef>
                <a:spcPts val="0"/>
              </a:spcBef>
            </a:pPr>
            <a:r>
              <a:rPr lang="tr-TR" sz="2600" b="1" dirty="0" smtClean="0"/>
              <a:t>Olaylara eleştirel bakabilmek</a:t>
            </a:r>
          </a:p>
          <a:p>
            <a:pPr lvl="0">
              <a:spcBef>
                <a:spcPts val="0"/>
              </a:spcBef>
            </a:pPr>
            <a:r>
              <a:rPr lang="tr-TR" sz="2600" b="1" dirty="0" smtClean="0"/>
              <a:t>Yaptığı işi gerçekten severek ve gönülden yapmak</a:t>
            </a:r>
          </a:p>
          <a:p>
            <a:pPr lvl="0">
              <a:spcBef>
                <a:spcPts val="0"/>
              </a:spcBef>
            </a:pPr>
            <a:r>
              <a:rPr lang="tr-TR" sz="2600" b="1" dirty="0" smtClean="0"/>
              <a:t>İnsana ve çevresindeki ihtiyaç ve sorunlara odaklı düşünebilmek</a:t>
            </a:r>
          </a:p>
          <a:p>
            <a:pPr lvl="0">
              <a:spcBef>
                <a:spcPts val="0"/>
              </a:spcBef>
            </a:pPr>
            <a:r>
              <a:rPr lang="tr-TR" sz="2600" b="1" dirty="0" smtClean="0"/>
              <a:t>Birbirleriyle bağlantısız görünen değişkenler arasındaki ilişkileri görebilmek</a:t>
            </a:r>
          </a:p>
          <a:p>
            <a:pPr lvl="0">
              <a:spcBef>
                <a:spcPts val="0"/>
              </a:spcBef>
            </a:pPr>
            <a:r>
              <a:rPr lang="tr-TR" sz="2600" b="1" dirty="0" smtClean="0"/>
              <a:t>Güçlükleri, belirsizlikleri ve sorunları (ön)görebilme ve hoş görebilmek</a:t>
            </a:r>
          </a:p>
          <a:p>
            <a:pPr lvl="0">
              <a:spcBef>
                <a:spcPts val="0"/>
              </a:spcBef>
            </a:pPr>
            <a:r>
              <a:rPr lang="tr-TR" sz="2600" b="1" dirty="0" smtClean="0"/>
              <a:t>Yeniliğe, sürekli gelişime, farklı konu ve düşünceleri keşfe ve bunları kullanmaya açık olmak</a:t>
            </a:r>
          </a:p>
          <a:p>
            <a:pPr lvl="0">
              <a:spcBef>
                <a:spcPts val="0"/>
              </a:spcBef>
            </a:pPr>
            <a:r>
              <a:rPr lang="tr-TR" sz="2600" b="1" dirty="0" smtClean="0"/>
              <a:t>İşbirliği ve ekip çalışması, disiplinler arası çalışma yapma alışkanlığına sahip olmak…</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28596" y="714356"/>
            <a:ext cx="8443912" cy="571504"/>
          </a:xfrm>
        </p:spPr>
        <p:txBody>
          <a:bodyPr/>
          <a:lstStyle/>
          <a:p>
            <a:pPr lvl="0"/>
            <a:r>
              <a:rPr sz="2800"/>
              <a:t>Yaratıcılık ve Yenilikçilik İçin Bazı Gözlem ve Öneriler</a:t>
            </a:r>
            <a:endParaRPr sz="2800" i="0" dirty="0">
              <a:solidFill>
                <a:srgbClr val="002060"/>
              </a:solidFill>
            </a:endParaRPr>
          </a:p>
        </p:txBody>
      </p:sp>
      <p:sp>
        <p:nvSpPr>
          <p:cNvPr id="20483" name="Rectangle 3"/>
          <p:cNvSpPr>
            <a:spLocks noGrp="1" noChangeArrowheads="1"/>
          </p:cNvSpPr>
          <p:nvPr>
            <p:ph type="body" idx="1"/>
          </p:nvPr>
        </p:nvSpPr>
        <p:spPr>
          <a:xfrm>
            <a:off x="357158" y="1357298"/>
            <a:ext cx="8786842" cy="5143536"/>
          </a:xfrm>
        </p:spPr>
        <p:txBody>
          <a:bodyPr/>
          <a:lstStyle/>
          <a:p>
            <a:r>
              <a:rPr lang="tr-TR" sz="2800" b="1" dirty="0" smtClean="0"/>
              <a:t>Olağan toplantı ortamlarının dışında, ilham verici ortamlarda, farklı kişisel karaktere sahip ve değişik disiplinlerden kişilerle işbirliği yaparak çalışmak, yenilikçiliği ve yaratıcılığı artırır. </a:t>
            </a:r>
          </a:p>
          <a:p>
            <a:r>
              <a:rPr lang="tr-TR" sz="2800" b="1" dirty="0" smtClean="0"/>
              <a:t>Firmalar, yenilikçiliği, hizmet ve üretim süreçlerinin sürekli bir parçası yapmalılar.</a:t>
            </a:r>
          </a:p>
          <a:p>
            <a:r>
              <a:rPr lang="tr-TR" sz="2800" b="1" dirty="0" smtClean="0"/>
              <a:t>Kişi, faaliyet, ürün ya da kuruluş olarak “iyi örnekleri” temel almak bir başlangıç oluşturabilir.</a:t>
            </a:r>
          </a:p>
          <a:p>
            <a:r>
              <a:rPr lang="tr-TR" sz="2800" b="1" dirty="0" smtClean="0"/>
              <a:t>Yenilikçi ve yaratıcı düşünmede, olayları parçalara ayırarak, akıl yürüterek ve farklı boyutlarıyla derinlemesine çözümlemek önemlidir.</a:t>
            </a:r>
            <a:endParaRPr lang="tr-TR" sz="2600" b="1" dirty="0" smtClean="0">
              <a:solidFill>
                <a:srgbClr val="C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1857356" y="2071678"/>
            <a:ext cx="5587981" cy="503238"/>
          </a:xfrm>
        </p:spPr>
        <p:txBody>
          <a:bodyPr/>
          <a:lstStyle/>
          <a:p>
            <a:r>
              <a:rPr sz="3200" smtClean="0">
                <a:solidFill>
                  <a:srgbClr val="D38E03"/>
                </a:solidFill>
              </a:rPr>
              <a:t>12. Bölüm </a:t>
            </a:r>
            <a:r>
              <a:rPr lang="tr-TR" sz="3200" dirty="0" smtClean="0">
                <a:solidFill>
                  <a:srgbClr val="D38E03"/>
                </a:solidFill>
              </a:rPr>
              <a:t>Sonu </a:t>
            </a:r>
            <a:r>
              <a:rPr sz="3200" smtClean="0">
                <a:solidFill>
                  <a:srgbClr val="D38E03"/>
                </a:solidFill>
              </a:rPr>
              <a:t>– </a:t>
            </a:r>
            <a:r>
              <a:rPr lang="tr-TR" sz="3200" dirty="0" smtClean="0">
                <a:solidFill>
                  <a:srgbClr val="D38E03"/>
                </a:solidFill>
              </a:rPr>
              <a:t>Teşekkürler</a:t>
            </a:r>
            <a:endParaRPr lang="tr-TR" sz="3200" dirty="0">
              <a:solidFill>
                <a:srgbClr val="D38E03"/>
              </a:solidFill>
            </a:endParaRPr>
          </a:p>
        </p:txBody>
      </p:sp>
    </p:spTree>
  </p:cSld>
  <p:clrMapOvr>
    <a:masterClrMapping/>
  </p:clrMapOvr>
</p:sld>
</file>

<file path=ppt/theme/theme1.xml><?xml version="1.0" encoding="utf-8"?>
<a:theme xmlns:a="http://schemas.openxmlformats.org/drawingml/2006/main" name="Doğa">
  <a:themeElements>
    <a:clrScheme name="Doğ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fontScheme name="Doğa">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oğa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Doğ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Doğa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Doğa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Doğa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2140</TotalTime>
  <Words>488</Words>
  <Application>Microsoft Office PowerPoint</Application>
  <PresentationFormat>Ekran Gösterisi (4:3)</PresentationFormat>
  <Paragraphs>47</Paragraphs>
  <Slides>9</Slides>
  <Notes>8</Notes>
  <HiddenSlides>0</HiddenSlides>
  <MMClips>0</MMClips>
  <ScaleCrop>false</ScaleCrop>
  <HeadingPairs>
    <vt:vector size="4" baseType="variant">
      <vt:variant>
        <vt:lpstr>Tema</vt:lpstr>
      </vt:variant>
      <vt:variant>
        <vt:i4>3</vt:i4>
      </vt:variant>
      <vt:variant>
        <vt:lpstr>Slayt Başlıkları</vt:lpstr>
      </vt:variant>
      <vt:variant>
        <vt:i4>9</vt:i4>
      </vt:variant>
    </vt:vector>
  </HeadingPairs>
  <TitlesOfParts>
    <vt:vector size="12" baseType="lpstr">
      <vt:lpstr>Doğa</vt:lpstr>
      <vt:lpstr>1_Özel Tasarım</vt:lpstr>
      <vt:lpstr>Özel Tasarım</vt:lpstr>
      <vt:lpstr>MUTLU YAŞAM, BAŞARILI KARİYER #güncellemenizvar</vt:lpstr>
      <vt:lpstr>Slayt 2</vt:lpstr>
      <vt:lpstr>Farklılık ve Çeşitlilikle Mutlu Olmak</vt:lpstr>
      <vt:lpstr>Yaratıcılık ve Yenilikçilik Nedir?</vt:lpstr>
      <vt:lpstr>Yaratıcılık ve Yenilikçilik Nedir?</vt:lpstr>
      <vt:lpstr>Yaratıcılığın ve Yenilikçiliğin Özellikleri</vt:lpstr>
      <vt:lpstr>Yaratıcı ve Yenilikçi Olabilmek İçin Gerekli Kişisel Özellikler</vt:lpstr>
      <vt:lpstr>Yaratıcılık ve Yenilikçilik İçin Bazı Gözlem ve Öneriler</vt:lpstr>
      <vt:lpstr>12. Bölüm Sonu – 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Yerel Yönetimde Yeni Bir Katılım Kanalı</dc:title>
  <dc:creator>kol11</dc:creator>
  <cp:lastModifiedBy>samsung</cp:lastModifiedBy>
  <cp:revision>117</cp:revision>
  <dcterms:created xsi:type="dcterms:W3CDTF">2006-04-06T11:42:48Z</dcterms:created>
  <dcterms:modified xsi:type="dcterms:W3CDTF">2020-07-22T03:23:27Z</dcterms:modified>
</cp:coreProperties>
</file>