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4" r:id="rId2"/>
    <p:sldMasterId id="2147483661" r:id="rId3"/>
  </p:sldMasterIdLst>
  <p:notesMasterIdLst>
    <p:notesMasterId r:id="rId14"/>
  </p:notesMasterIdLst>
  <p:sldIdLst>
    <p:sldId id="306" r:id="rId4"/>
    <p:sldId id="307" r:id="rId5"/>
    <p:sldId id="289" r:id="rId6"/>
    <p:sldId id="314" r:id="rId7"/>
    <p:sldId id="308" r:id="rId8"/>
    <p:sldId id="309" r:id="rId9"/>
    <p:sldId id="310" r:id="rId10"/>
    <p:sldId id="312" r:id="rId11"/>
    <p:sldId id="313" r:id="rId12"/>
    <p:sldId id="281" r:id="rId13"/>
  </p:sldIdLst>
  <p:sldSz cx="9144000" cy="6858000" type="screen4x3"/>
  <p:notesSz cx="6858000" cy="9144000"/>
  <p:defaultTextStyle>
    <a:defPPr>
      <a:defRPr lang="tr-TR"/>
    </a:defPPr>
    <a:lvl1pPr algn="l" rtl="0" fontAlgn="base">
      <a:spcBef>
        <a:spcPct val="0"/>
      </a:spcBef>
      <a:spcAft>
        <a:spcPct val="0"/>
      </a:spcAft>
      <a:defRPr kumimoji="1" sz="2400" kern="1200">
        <a:solidFill>
          <a:schemeClr val="tx1"/>
        </a:solidFill>
        <a:latin typeface="Times New Roman"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itchFamily="18" charset="0"/>
        <a:ea typeface="+mn-ea"/>
        <a:cs typeface="+mn-cs"/>
      </a:defRPr>
    </a:lvl5pPr>
    <a:lvl6pPr marL="2286000" algn="l" defTabSz="914400" rtl="0" eaLnBrk="1" latinLnBrk="0" hangingPunct="1">
      <a:defRPr kumimoji="1" sz="2400" kern="1200">
        <a:solidFill>
          <a:schemeClr val="tx1"/>
        </a:solidFill>
        <a:latin typeface="Times New Roman" pitchFamily="18" charset="0"/>
        <a:ea typeface="+mn-ea"/>
        <a:cs typeface="+mn-cs"/>
      </a:defRPr>
    </a:lvl6pPr>
    <a:lvl7pPr marL="2743200" algn="l" defTabSz="914400" rtl="0" eaLnBrk="1" latinLnBrk="0" hangingPunct="1">
      <a:defRPr kumimoji="1" sz="2400" kern="1200">
        <a:solidFill>
          <a:schemeClr val="tx1"/>
        </a:solidFill>
        <a:latin typeface="Times New Roman" pitchFamily="18" charset="0"/>
        <a:ea typeface="+mn-ea"/>
        <a:cs typeface="+mn-cs"/>
      </a:defRPr>
    </a:lvl7pPr>
    <a:lvl8pPr marL="3200400" algn="l" defTabSz="914400" rtl="0" eaLnBrk="1" latinLnBrk="0" hangingPunct="1">
      <a:defRPr kumimoji="1" sz="2400" kern="1200">
        <a:solidFill>
          <a:schemeClr val="tx1"/>
        </a:solidFill>
        <a:latin typeface="Times New Roman" pitchFamily="18" charset="0"/>
        <a:ea typeface="+mn-ea"/>
        <a:cs typeface="+mn-cs"/>
      </a:defRPr>
    </a:lvl8pPr>
    <a:lvl9pPr marL="3657600" algn="l" defTabSz="914400" rtl="0" eaLnBrk="1" latinLnBrk="0" hangingPunct="1">
      <a:defRPr kumimoji="1"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0605"/>
    <a:srgbClr val="D38E03"/>
    <a:srgbClr val="FCAD10"/>
    <a:srgbClr val="FB1F34"/>
    <a:srgbClr val="FAFE60"/>
    <a:srgbClr val="E7FE6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250" autoAdjust="0"/>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6841B-B551-4D2A-87F2-8B7BD35590F8}" type="datetimeFigureOut">
              <a:rPr lang="tr-TR" smtClean="0"/>
              <a:pPr/>
              <a:t>22.7.2020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8869A8-BC83-47FF-99B7-4C8AD65B53C0}" type="slidenum">
              <a:rPr lang="tr-TR" smtClean="0"/>
              <a:pPr/>
              <a:t>‹#›</a:t>
            </a:fld>
            <a:endParaRPr lang="tr-TR"/>
          </a:p>
        </p:txBody>
      </p:sp>
    </p:spTree>
    <p:extLst>
      <p:ext uri="{BB962C8B-B14F-4D97-AF65-F5344CB8AC3E}">
        <p14:creationId xmlns:p14="http://schemas.microsoft.com/office/powerpoint/2010/main" xmlns="" val="1199243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sp>
        <p:nvSpPr>
          <p:cNvPr id="13314"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pic>
        <p:nvPicPr>
          <p:cNvPr id="13315" name="Picture 3" descr="ANABNR2"/>
          <p:cNvPicPr>
            <a:picLocks noChangeAspect="1" noChangeArrowheads="1"/>
          </p:cNvPicPr>
          <p:nvPr/>
        </p:nvPicPr>
        <p:blipFill>
          <a:blip r:embed="rId2"/>
          <a:srcRect l="-900" t="-1314" r="-2" b="-36961"/>
          <a:stretch>
            <a:fillRect/>
          </a:stretch>
        </p:blipFill>
        <p:spPr bwMode="auto">
          <a:xfrm>
            <a:off x="285720" y="2714620"/>
            <a:ext cx="8458200" cy="1158875"/>
          </a:xfrm>
          <a:prstGeom prst="rect">
            <a:avLst/>
          </a:prstGeom>
          <a:noFill/>
        </p:spPr>
      </p:pic>
      <p:sp>
        <p:nvSpPr>
          <p:cNvPr id="13316"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3319" name="Rectangle 7"/>
          <p:cNvSpPr>
            <a:spLocks noGrp="1" noChangeArrowheads="1"/>
          </p:cNvSpPr>
          <p:nvPr>
            <p:ph type="dt" sz="half" idx="2"/>
          </p:nvPr>
        </p:nvSpPr>
        <p:spPr>
          <a:xfrm>
            <a:off x="685800" y="6324600"/>
            <a:ext cx="1905000" cy="457200"/>
          </a:xfrm>
        </p:spPr>
        <p:txBody>
          <a:bodyPr/>
          <a:lstStyle>
            <a:lvl1pPr>
              <a:defRPr/>
            </a:lvl1pPr>
          </a:lstStyle>
          <a:p>
            <a:endParaRPr lang="tr-TR"/>
          </a:p>
        </p:txBody>
      </p:sp>
      <p:sp>
        <p:nvSpPr>
          <p:cNvPr id="13320" name="Rectangle 8"/>
          <p:cNvSpPr>
            <a:spLocks noGrp="1" noChangeArrowheads="1"/>
          </p:cNvSpPr>
          <p:nvPr>
            <p:ph type="ftr" sz="quarter" idx="3"/>
          </p:nvPr>
        </p:nvSpPr>
        <p:spPr>
          <a:xfrm>
            <a:off x="3124200" y="6324600"/>
            <a:ext cx="2895600" cy="457200"/>
          </a:xfrm>
        </p:spPr>
        <p:txBody>
          <a:bodyPr/>
          <a:lstStyle>
            <a:lvl1pPr>
              <a:defRPr/>
            </a:lvl1pPr>
          </a:lstStyle>
          <a:p>
            <a:endParaRPr lang="tr-TR"/>
          </a:p>
        </p:txBody>
      </p:sp>
      <p:sp>
        <p:nvSpPr>
          <p:cNvPr id="13321" name="Rectangle 9"/>
          <p:cNvSpPr>
            <a:spLocks noGrp="1" noChangeArrowheads="1"/>
          </p:cNvSpPr>
          <p:nvPr>
            <p:ph type="sldNum" sz="quarter" idx="4"/>
          </p:nvPr>
        </p:nvSpPr>
        <p:spPr>
          <a:xfrm>
            <a:off x="6553200" y="6324600"/>
            <a:ext cx="1905000" cy="457200"/>
          </a:xfrm>
        </p:spPr>
        <p:txBody>
          <a:bodyPr/>
          <a:lstStyle>
            <a:lvl1pPr>
              <a:defRPr sz="1400"/>
            </a:lvl1pPr>
          </a:lstStyle>
          <a:p>
            <a:fld id="{9417C9FD-1B36-4EAF-B641-944486644EC8}"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F4B1F1DC-4C47-4820-B887-2FD9809F4A5E}" type="slidenum">
              <a:rPr lang="tr-TR"/>
              <a:pPr/>
              <a:t>‹#›</a:t>
            </a:fld>
            <a:endParaRPr lang="tr-TR"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1ACC080D-7E3A-4813-87BA-54FD50E70481}" type="slidenum">
              <a:rPr lang="tr-TR"/>
              <a:pPr/>
              <a:t>‹#›</a:t>
            </a:fld>
            <a:endParaRPr lang="tr-TR" sz="14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96100" y="838200"/>
            <a:ext cx="1943100" cy="53784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066800" y="838200"/>
            <a:ext cx="5676900" cy="5378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D94755AD-9321-43B3-A458-676526057FC6}" type="slidenum">
              <a:rPr lang="tr-TR"/>
              <a:pPr/>
              <a:t>‹#›</a:t>
            </a:fld>
            <a:endParaRPr lang="tr-TR" sz="14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85786" y="714356"/>
            <a:ext cx="8053414" cy="428628"/>
          </a:xfrm>
        </p:spPr>
        <p:txBody>
          <a:bodyPr/>
          <a:lstStyle>
            <a:lvl1pPr>
              <a:defRPr lang="tr-TR" sz="1400"/>
            </a:lvl1pPr>
          </a:lstStyle>
          <a:p>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sz="1400" dirty="0">
              <a:solidFill>
                <a:srgbClr val="000000"/>
              </a:solidFill>
              <a:latin typeface="Arial"/>
              <a:ea typeface="Times New Roman"/>
            </a:endParaRPr>
          </a:p>
        </p:txBody>
      </p:sp>
      <p:sp>
        <p:nvSpPr>
          <p:cNvPr id="3" name="2 Veri Yer Tutucusu"/>
          <p:cNvSpPr>
            <a:spLocks noGrp="1"/>
          </p:cNvSpPr>
          <p:nvPr>
            <p:ph type="dt" sz="half" idx="10"/>
          </p:nvPr>
        </p:nvSpPr>
        <p:spPr/>
        <p:txBody>
          <a:bodyPr/>
          <a:lstStyle/>
          <a:p>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1DE94B8-9746-47B0-954A-E82C62B94122}" type="slidenum">
              <a:rPr lang="tr-TR" smtClean="0"/>
              <a:pPr/>
              <a:t>‹#›</a:t>
            </a:fld>
            <a:endParaRPr lang="tr-TR" sz="140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7269F8D0-6D71-4934-A173-07DD1A7AE7EF}" type="slidenum">
              <a:rPr lang="tr-TR"/>
              <a:pPr/>
              <a:t>‹#›</a:t>
            </a:fld>
            <a:endParaRPr lang="tr-TR" sz="140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955E3D9B-7866-4BC0-B486-E02EEFC58758}" type="slidenum">
              <a:rPr lang="tr-TR"/>
              <a:pPr/>
              <a:t>‹#›</a:t>
            </a:fld>
            <a:endParaRPr lang="tr-TR"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1C9EA993-4122-4410-BC15-BE6FE1D2B33A}" type="slidenum">
              <a:rPr lang="tr-TR"/>
              <a:pPr/>
              <a:t>‹#›</a:t>
            </a:fld>
            <a:endParaRPr lang="tr-TR"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7E7509DC-FFF1-4985-A6B5-D72BCC6D67D6}" type="slidenum">
              <a:rPr lang="tr-TR"/>
              <a:pPr/>
              <a:t>‹#›</a:t>
            </a:fld>
            <a:endParaRPr lang="tr-TR"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2B1A309B-5906-4183-B0B0-5648D824D6D0}" type="slidenum">
              <a:rPr lang="tr-TR"/>
              <a:pPr/>
              <a:t>‹#›</a:t>
            </a:fld>
            <a:endParaRPr lang="tr-TR"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3F00BE53-0386-4E26-B1B3-7C0143DDB6E1}" type="slidenum">
              <a:rPr lang="tr-TR"/>
              <a:pPr/>
              <a:t>‹#›</a:t>
            </a:fld>
            <a:endParaRPr lang="tr-TR"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C51A519A-D1B1-43DC-8D6F-883804CE75D0}" type="slidenum">
              <a:rPr lang="tr-TR"/>
              <a:pPr/>
              <a:t>‹#›</a:t>
            </a:fld>
            <a:endParaRPr lang="tr-TR"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lang="tr-TR"/>
          </a:p>
        </p:txBody>
      </p:sp>
      <p:sp>
        <p:nvSpPr>
          <p:cNvPr id="12291"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sp>
        <p:nvSpPr>
          <p:cNvPr id="12292" name="Rectangle 4" descr="Stationery"/>
          <p:cNvSpPr>
            <a:spLocks noChangeArrowheads="1"/>
          </p:cNvSpPr>
          <p:nvPr/>
        </p:nvSpPr>
        <p:spPr bwMode="auto">
          <a:xfrm>
            <a:off x="457200" y="0"/>
            <a:ext cx="1219200" cy="762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3" name="Rectangle 5" descr="Stationery"/>
          <p:cNvSpPr>
            <a:spLocks noChangeArrowheads="1"/>
          </p:cNvSpPr>
          <p:nvPr/>
        </p:nvSpPr>
        <p:spPr bwMode="auto">
          <a:xfrm>
            <a:off x="0" y="0"/>
            <a:ext cx="457200" cy="6858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4" name="Rectangle 6"/>
          <p:cNvSpPr>
            <a:spLocks noGrp="1" noChangeArrowheads="1"/>
          </p:cNvSpPr>
          <p:nvPr>
            <p:ph type="title"/>
          </p:nvPr>
        </p:nvSpPr>
        <p:spPr bwMode="auto">
          <a:xfrm>
            <a:off x="1066800" y="838200"/>
            <a:ext cx="7772400" cy="3047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dirty="0" smtClean="0"/>
          </a:p>
        </p:txBody>
      </p:sp>
      <p:sp>
        <p:nvSpPr>
          <p:cNvPr id="12295"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solidFill>
                  <a:schemeClr val="tx2"/>
                </a:solidFill>
              </a:defRPr>
            </a:lvl1pPr>
          </a:lstStyle>
          <a:p>
            <a:endParaRPr lang="tr-TR"/>
          </a:p>
        </p:txBody>
      </p:sp>
      <p:sp>
        <p:nvSpPr>
          <p:cNvPr id="12296"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chemeClr val="tx2"/>
                </a:solidFill>
              </a:defRPr>
            </a:lvl1pPr>
          </a:lstStyle>
          <a:p>
            <a:endParaRPr lang="tr-TR"/>
          </a:p>
        </p:txBody>
      </p:sp>
      <p:pic>
        <p:nvPicPr>
          <p:cNvPr id="12297" name="Picture 9" descr="anabnr2"/>
          <p:cNvPicPr>
            <a:picLocks noChangeAspect="1" noChangeArrowheads="1"/>
          </p:cNvPicPr>
          <p:nvPr/>
        </p:nvPicPr>
        <p:blipFill>
          <a:blip r:embed="rId15"/>
          <a:srcRect/>
          <a:stretch>
            <a:fillRect/>
          </a:stretch>
        </p:blipFill>
        <p:spPr bwMode="auto">
          <a:xfrm>
            <a:off x="1228725" y="0"/>
            <a:ext cx="7915275" cy="754063"/>
          </a:xfrm>
          <a:prstGeom prst="rect">
            <a:avLst/>
          </a:prstGeom>
          <a:noFill/>
        </p:spPr>
      </p:pic>
      <p:sp>
        <p:nvSpPr>
          <p:cNvPr id="12298"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2299"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a:solidFill>
                  <a:schemeClr val="tx2"/>
                </a:solidFill>
              </a:defRPr>
            </a:lvl1pPr>
          </a:lstStyle>
          <a:p>
            <a:fld id="{D1DE94B8-9746-47B0-954A-E82C62B94122}" type="slidenum">
              <a:rPr lang="tr-TR"/>
              <a:pPr/>
              <a:t>‹#›</a:t>
            </a:fld>
            <a:endParaRPr lang="tr-TR" sz="1400"/>
          </a:p>
        </p:txBody>
      </p:sp>
      <p:sp>
        <p:nvSpPr>
          <p:cNvPr id="12300"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p>
        </p:txBody>
      </p:sp>
    </p:spTree>
  </p:cSld>
  <p:clrMap bg1="lt1" tx1="dk1" bg2="lt2" tx2="dk2" accent1="accent1" accent2="accent2" accent3="accent3" accent4="accent4" accent5="accent5" accent6="accent6" hlink="hlink" folHlink="folHlink"/>
  <p:sldLayoutIdLst>
    <p:sldLayoutId id="2147483650" r:id="rId1"/>
    <p:sldLayoutId id="2147483673"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indent="0" algn="l" defTabSz="914400" rtl="0" eaLnBrk="1" fontAlgn="base" latinLnBrk="0" hangingPunct="1">
        <a:lnSpc>
          <a:spcPct val="100000"/>
        </a:lnSpc>
        <a:spcBef>
          <a:spcPct val="0"/>
        </a:spcBef>
        <a:spcAft>
          <a:spcPct val="0"/>
        </a:spcAft>
        <a:buClrTx/>
        <a:buSzTx/>
        <a:buFontTx/>
        <a:buNone/>
        <a:tabLst/>
        <a:defRPr lang="tr-TR" sz="2000" b="1" i="1" smtClean="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fontAlgn="base">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fontAlgn="base">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fontAlgn="base">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268B75-2442-426F-A1B7-CAE78DFE764A}"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15F16-870E-4D77-A18B-48A0BDD996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E964B-438C-4CF5-A7D0-B9B97E1780FB}"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59DF7-6553-4E64-9A54-9C5649B4487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285720" y="571480"/>
            <a:ext cx="8626475" cy="1071571"/>
          </a:xfrm>
        </p:spPr>
        <p:txBody>
          <a:bodyPr/>
          <a:lstStyle/>
          <a:p>
            <a:pPr algn="ctr"/>
            <a:r>
              <a:rPr lang="tr-TR" sz="3200" b="1" dirty="0" smtClean="0"/>
              <a:t>MUTLU YAŞAM, BAŞARILI KARİYER</a:t>
            </a:r>
            <a:r>
              <a:rPr lang="tr-TR" sz="3200" dirty="0" smtClean="0"/>
              <a:t/>
            </a:r>
            <a:br>
              <a:rPr lang="tr-TR" sz="3200" dirty="0" smtClean="0"/>
            </a:br>
            <a:r>
              <a:rPr lang="tr-TR" sz="3200" b="1" dirty="0" smtClean="0"/>
              <a:t>#</a:t>
            </a:r>
            <a:r>
              <a:rPr lang="tr-TR" sz="3200" b="1" dirty="0" err="1" smtClean="0"/>
              <a:t>güncellemenizvar</a:t>
            </a:r>
            <a:endParaRPr lang="tr-TR" sz="3200" dirty="0"/>
          </a:p>
        </p:txBody>
      </p:sp>
      <p:sp>
        <p:nvSpPr>
          <p:cNvPr id="17411" name="Rectangle 3"/>
          <p:cNvSpPr>
            <a:spLocks noGrp="1" noChangeArrowheads="1"/>
          </p:cNvSpPr>
          <p:nvPr>
            <p:ph type="subTitle" idx="4294967295"/>
          </p:nvPr>
        </p:nvSpPr>
        <p:spPr>
          <a:xfrm>
            <a:off x="357158" y="4286256"/>
            <a:ext cx="8424862" cy="1143008"/>
          </a:xfrm>
        </p:spPr>
        <p:txBody>
          <a:bodyPr/>
          <a:lstStyle/>
          <a:p>
            <a:pPr algn="ctr">
              <a:buNone/>
            </a:pPr>
            <a:r>
              <a:rPr lang="tr-TR" sz="2800" b="1" dirty="0" smtClean="0">
                <a:solidFill>
                  <a:srgbClr val="002060"/>
                </a:solidFill>
              </a:rPr>
              <a:t>BÖLÜM 13</a:t>
            </a:r>
            <a:endParaRPr lang="tr-TR" sz="2800" dirty="0" smtClean="0">
              <a:solidFill>
                <a:srgbClr val="002060"/>
              </a:solidFill>
            </a:endParaRPr>
          </a:p>
          <a:p>
            <a:pPr algn="ctr">
              <a:buNone/>
            </a:pPr>
            <a:r>
              <a:rPr lang="tr-TR" sz="2800" b="1" dirty="0" smtClean="0">
                <a:solidFill>
                  <a:srgbClr val="002060"/>
                </a:solidFill>
              </a:rPr>
              <a:t>RASYONEL VE İRRASYONEL DÜŞÜNME</a:t>
            </a:r>
            <a:endParaRPr lang="tr-TR" sz="2800" b="1" dirty="0">
              <a:solidFill>
                <a:srgbClr val="002060"/>
              </a:solidFill>
            </a:endParaRPr>
          </a:p>
        </p:txBody>
      </p:sp>
      <p:sp>
        <p:nvSpPr>
          <p:cNvPr id="4" name="Rectangle 2"/>
          <p:cNvSpPr txBox="1">
            <a:spLocks noChangeArrowheads="1"/>
          </p:cNvSpPr>
          <p:nvPr/>
        </p:nvSpPr>
        <p:spPr bwMode="auto">
          <a:xfrm>
            <a:off x="342930" y="2143116"/>
            <a:ext cx="8443912" cy="5715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b="1" i="0" u="none" strike="noStrike" kern="0" cap="none" spc="0" normalizeH="0" baseline="0" noProof="0" dirty="0" smtClean="0">
                <a:ln>
                  <a:noFill/>
                </a:ln>
                <a:solidFill>
                  <a:srgbClr val="002060"/>
                </a:solidFill>
                <a:effectLst/>
                <a:uLnTx/>
                <a:uFillTx/>
                <a:latin typeface="+mj-lt"/>
                <a:ea typeface="+mj-ea"/>
                <a:cs typeface="+mj-cs"/>
              </a:rPr>
              <a:t>Prof. Dr. Hüseyin GÜL</a:t>
            </a:r>
            <a:endParaRPr kumimoji="0" lang="tr-TR" b="1" i="0" u="none" strike="noStrike" kern="0" cap="none" spc="0" normalizeH="0" baseline="0" noProof="0" dirty="0">
              <a:ln>
                <a:noFill/>
              </a:ln>
              <a:solidFill>
                <a:srgbClr val="00206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1857356" y="2071678"/>
            <a:ext cx="5587981" cy="503238"/>
          </a:xfrm>
        </p:spPr>
        <p:txBody>
          <a:bodyPr/>
          <a:lstStyle/>
          <a:p>
            <a:r>
              <a:rPr sz="3200" smtClean="0">
                <a:solidFill>
                  <a:srgbClr val="D38E03"/>
                </a:solidFill>
              </a:rPr>
              <a:t>13. Bölüm </a:t>
            </a:r>
            <a:r>
              <a:rPr lang="tr-TR" sz="3200" dirty="0" smtClean="0">
                <a:solidFill>
                  <a:srgbClr val="D38E03"/>
                </a:solidFill>
              </a:rPr>
              <a:t>Sonu </a:t>
            </a:r>
            <a:r>
              <a:rPr sz="3200" smtClean="0">
                <a:solidFill>
                  <a:srgbClr val="D38E03"/>
                </a:solidFill>
              </a:rPr>
              <a:t>– </a:t>
            </a:r>
            <a:r>
              <a:rPr lang="tr-TR" sz="3200" dirty="0" smtClean="0">
                <a:solidFill>
                  <a:srgbClr val="D38E03"/>
                </a:solidFill>
              </a:rPr>
              <a:t>Teşekkürler</a:t>
            </a:r>
            <a:endParaRPr lang="tr-TR" sz="3200" dirty="0">
              <a:solidFill>
                <a:srgbClr val="D38E0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l="15922" t="10742" r="17642" b="35547"/>
          <a:stretch>
            <a:fillRect/>
          </a:stretch>
        </p:blipFill>
        <p:spPr bwMode="auto">
          <a:xfrm>
            <a:off x="428596" y="785794"/>
            <a:ext cx="8501122" cy="386414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solidFill>
                  <a:srgbClr val="002060"/>
                </a:solidFill>
              </a:rPr>
              <a:t>Eleştirel, Analitik ve Stratejik Düşünme</a:t>
            </a:r>
            <a:endParaRPr sz="2800" dirty="0">
              <a:solidFill>
                <a:srgbClr val="002060"/>
              </a:solidFill>
            </a:endParaRPr>
          </a:p>
        </p:txBody>
      </p:sp>
      <p:sp>
        <p:nvSpPr>
          <p:cNvPr id="20483" name="Rectangle 3"/>
          <p:cNvSpPr>
            <a:spLocks noGrp="1" noChangeArrowheads="1"/>
          </p:cNvSpPr>
          <p:nvPr>
            <p:ph type="body" idx="1"/>
          </p:nvPr>
        </p:nvSpPr>
        <p:spPr>
          <a:xfrm>
            <a:off x="357158" y="1428736"/>
            <a:ext cx="8643966" cy="4071966"/>
          </a:xfrm>
        </p:spPr>
        <p:txBody>
          <a:bodyPr/>
          <a:lstStyle/>
          <a:p>
            <a:r>
              <a:rPr lang="tr-TR" sz="2800" b="1" dirty="0" smtClean="0">
                <a:solidFill>
                  <a:srgbClr val="0070C0"/>
                </a:solidFill>
              </a:rPr>
              <a:t>Rasyonel düşünmenin en önemli biçimleri arasında </a:t>
            </a:r>
            <a:r>
              <a:rPr lang="tr-TR" sz="2800" b="1" i="1" dirty="0" smtClean="0">
                <a:solidFill>
                  <a:srgbClr val="0070C0"/>
                </a:solidFill>
              </a:rPr>
              <a:t>bilimsel, eleştirel, analitik ve stratejik düşünme</a:t>
            </a:r>
            <a:r>
              <a:rPr lang="tr-TR" sz="2800" b="1" dirty="0" smtClean="0">
                <a:solidFill>
                  <a:srgbClr val="0070C0"/>
                </a:solidFill>
              </a:rPr>
              <a:t> yer alır. </a:t>
            </a:r>
          </a:p>
          <a:p>
            <a:r>
              <a:rPr lang="tr-TR" sz="2800" b="1" i="1" dirty="0" smtClean="0">
                <a:solidFill>
                  <a:srgbClr val="C00000"/>
                </a:solidFill>
              </a:rPr>
              <a:t>Bilimsel düşünme</a:t>
            </a:r>
            <a:r>
              <a:rPr lang="tr-TR" sz="2800" b="1" dirty="0" smtClean="0">
                <a:solidFill>
                  <a:srgbClr val="C00000"/>
                </a:solidFill>
              </a:rPr>
              <a:t> başka bir bölümde daha detaylı olarak ele alınmaktadır. </a:t>
            </a:r>
          </a:p>
          <a:p>
            <a:r>
              <a:rPr lang="tr-TR" sz="2800" b="1" dirty="0" smtClean="0">
                <a:solidFill>
                  <a:srgbClr val="070605"/>
                </a:solidFill>
              </a:rPr>
              <a:t>Burada </a:t>
            </a:r>
            <a:r>
              <a:rPr lang="tr-TR" sz="2800" b="1" i="1" dirty="0" smtClean="0">
                <a:solidFill>
                  <a:srgbClr val="070605"/>
                </a:solidFill>
              </a:rPr>
              <a:t>eleştirel, analitik ve stratejik düşünme </a:t>
            </a:r>
            <a:r>
              <a:rPr lang="tr-TR" sz="2800" b="1" dirty="0" smtClean="0">
                <a:solidFill>
                  <a:srgbClr val="070605"/>
                </a:solidFill>
              </a:rPr>
              <a:t>biçimleri ile </a:t>
            </a:r>
            <a:r>
              <a:rPr lang="tr-TR" sz="2800" b="1" i="1" dirty="0" smtClean="0">
                <a:solidFill>
                  <a:srgbClr val="070605"/>
                </a:solidFill>
              </a:rPr>
              <a:t>irrasyonel düşünme </a:t>
            </a:r>
            <a:r>
              <a:rPr lang="tr-TR" sz="2800" b="1" dirty="0" smtClean="0">
                <a:solidFill>
                  <a:srgbClr val="070605"/>
                </a:solidFill>
              </a:rPr>
              <a:t>biçimi ele alınmaktadır.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solidFill>
                  <a:srgbClr val="002060"/>
                </a:solidFill>
              </a:rPr>
              <a:t>Eleştirel, Analitik ve Stratejik Düşünme</a:t>
            </a:r>
            <a:endParaRPr sz="2800" dirty="0">
              <a:solidFill>
                <a:srgbClr val="002060"/>
              </a:solidFill>
            </a:endParaRPr>
          </a:p>
        </p:txBody>
      </p:sp>
      <p:sp>
        <p:nvSpPr>
          <p:cNvPr id="20483" name="Rectangle 3"/>
          <p:cNvSpPr>
            <a:spLocks noGrp="1" noChangeArrowheads="1"/>
          </p:cNvSpPr>
          <p:nvPr>
            <p:ph type="body" idx="1"/>
          </p:nvPr>
        </p:nvSpPr>
        <p:spPr>
          <a:xfrm>
            <a:off x="357158" y="1428736"/>
            <a:ext cx="8643966" cy="5214974"/>
          </a:xfrm>
        </p:spPr>
        <p:txBody>
          <a:bodyPr/>
          <a:lstStyle/>
          <a:p>
            <a:r>
              <a:rPr lang="tr-TR" sz="2600" b="1" i="1" dirty="0" smtClean="0">
                <a:solidFill>
                  <a:srgbClr val="C00000"/>
                </a:solidFill>
              </a:rPr>
              <a:t>Eleştirel düşünme</a:t>
            </a:r>
            <a:r>
              <a:rPr lang="tr-TR" sz="2600" b="1" dirty="0" smtClean="0">
                <a:solidFill>
                  <a:srgbClr val="C00000"/>
                </a:solidFill>
              </a:rPr>
              <a:t>, gerçeklikleri, eksiklikleri, hataları, benzerlikleri ve farklılıkları nesnel olarak görüp, olay ve olguları akıl yürüterek değerlendirip, sorunlara çözüm üretebilme bilişsel eylemdir.</a:t>
            </a:r>
          </a:p>
          <a:p>
            <a:r>
              <a:rPr lang="tr-TR" sz="2600" b="1" dirty="0" smtClean="0">
                <a:solidFill>
                  <a:srgbClr val="070605"/>
                </a:solidFill>
              </a:rPr>
              <a:t>Beceri ve strateji bileşimi bir düşünme biçimi olup, belirli bir hedefe yönelik ve amaçlıdır. </a:t>
            </a:r>
          </a:p>
          <a:p>
            <a:r>
              <a:rPr lang="tr-TR" sz="2600" b="1" dirty="0" smtClean="0">
                <a:solidFill>
                  <a:srgbClr val="0070C0"/>
                </a:solidFill>
              </a:rPr>
              <a:t>Eleştirel düşüncede; görüşler, düşünceler, tüm kanıt ve değişkenler nesnel ve önyargısız bir biçimde değerlendirilerek ve akıl yürütülerek çözümleme yapılır. </a:t>
            </a:r>
          </a:p>
          <a:p>
            <a:r>
              <a:rPr lang="tr-TR" sz="2600" b="1" dirty="0" smtClean="0">
                <a:solidFill>
                  <a:srgbClr val="C00000"/>
                </a:solidFill>
              </a:rPr>
              <a:t>Karşıt görüşler ve bakış açıları dikkate alınır.</a:t>
            </a:r>
            <a:endParaRPr lang="tr-TR" sz="2600" b="1" dirty="0">
              <a:solidFill>
                <a:srgbClr val="C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solidFill>
                  <a:srgbClr val="002060"/>
                </a:solidFill>
              </a:rPr>
              <a:t>Eleştirel, Analitik ve Stratejik Düşünme</a:t>
            </a:r>
            <a:endParaRPr sz="2800" dirty="0">
              <a:solidFill>
                <a:srgbClr val="002060"/>
              </a:solidFill>
            </a:endParaRPr>
          </a:p>
        </p:txBody>
      </p:sp>
      <p:sp>
        <p:nvSpPr>
          <p:cNvPr id="20483" name="Rectangle 3"/>
          <p:cNvSpPr>
            <a:spLocks noGrp="1" noChangeArrowheads="1"/>
          </p:cNvSpPr>
          <p:nvPr>
            <p:ph type="body" idx="1"/>
          </p:nvPr>
        </p:nvSpPr>
        <p:spPr>
          <a:xfrm>
            <a:off x="357158" y="1428736"/>
            <a:ext cx="8643966" cy="4214842"/>
          </a:xfrm>
        </p:spPr>
        <p:txBody>
          <a:bodyPr/>
          <a:lstStyle/>
          <a:p>
            <a:r>
              <a:rPr lang="tr-TR" sz="2800" b="1" i="1" dirty="0" smtClean="0">
                <a:solidFill>
                  <a:srgbClr val="C00000"/>
                </a:solidFill>
              </a:rPr>
              <a:t>Bilimsel düşünme</a:t>
            </a:r>
            <a:r>
              <a:rPr lang="tr-TR" sz="2800" b="1" dirty="0" smtClean="0">
                <a:solidFill>
                  <a:srgbClr val="C00000"/>
                </a:solidFill>
              </a:rPr>
              <a:t>, eleştirel düşünmeye benzer ve onu kapsar. </a:t>
            </a:r>
          </a:p>
          <a:p>
            <a:r>
              <a:rPr lang="tr-TR" sz="2800" b="1" dirty="0" smtClean="0">
                <a:solidFill>
                  <a:srgbClr val="070605"/>
                </a:solidFill>
              </a:rPr>
              <a:t>Ancak daha çok, çevremizi ve olguları yansız olarak, sistematik gözlem, deney ve akıl yürütme ile anlamayı, eldeki verileri kullanarak sistematik akıl yürütüp, çıkarımlar yapıp öngörülerde bulanabilmeyi içerir.</a:t>
            </a:r>
          </a:p>
          <a:p>
            <a:r>
              <a:rPr lang="tr-TR" sz="2800" b="1" dirty="0" smtClean="0">
                <a:solidFill>
                  <a:srgbClr val="0070C0"/>
                </a:solidFill>
              </a:rPr>
              <a:t>Ancak, bilimsel düşünce, eleştirel düşünme ile birlikte daha etkili sonuçlar üretir. </a:t>
            </a:r>
            <a:endParaRPr lang="tr-TR" sz="2800" b="1" dirty="0">
              <a:solidFill>
                <a:srgbClr val="0070C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solidFill>
                  <a:srgbClr val="002060"/>
                </a:solidFill>
              </a:rPr>
              <a:t>Eleştirel, Analitik ve Stratejik Düşünme</a:t>
            </a:r>
            <a:endParaRPr sz="2800" dirty="0">
              <a:solidFill>
                <a:srgbClr val="002060"/>
              </a:solidFill>
            </a:endParaRPr>
          </a:p>
        </p:txBody>
      </p:sp>
      <p:sp>
        <p:nvSpPr>
          <p:cNvPr id="20483" name="Rectangle 3"/>
          <p:cNvSpPr>
            <a:spLocks noGrp="1" noChangeArrowheads="1"/>
          </p:cNvSpPr>
          <p:nvPr>
            <p:ph type="body" idx="1"/>
          </p:nvPr>
        </p:nvSpPr>
        <p:spPr>
          <a:xfrm>
            <a:off x="357158" y="1428736"/>
            <a:ext cx="8715436" cy="4857784"/>
          </a:xfrm>
        </p:spPr>
        <p:txBody>
          <a:bodyPr/>
          <a:lstStyle/>
          <a:p>
            <a:r>
              <a:rPr lang="tr-TR" sz="2700" b="1" i="1" dirty="0" smtClean="0">
                <a:solidFill>
                  <a:srgbClr val="C00000"/>
                </a:solidFill>
              </a:rPr>
              <a:t>Analitik düşünme</a:t>
            </a:r>
            <a:r>
              <a:rPr lang="tr-TR" sz="2700" b="1" dirty="0" smtClean="0">
                <a:solidFill>
                  <a:srgbClr val="C00000"/>
                </a:solidFill>
              </a:rPr>
              <a:t>, bir nesneyi, bir konu ya da olguyu bileşenlerine ayırabilmeyi, var olan verileri değerlendirerek, bu bileşenler arasındaki ilişkileri görebilmeyi, mantıksal akıl yürütme yoluyla çözümleme yapmayı ve işe yarar bir sonuç çıkarabilmeyi içerir.</a:t>
            </a:r>
          </a:p>
          <a:p>
            <a:r>
              <a:rPr lang="tr-TR" sz="2700" b="1" dirty="0" smtClean="0">
                <a:solidFill>
                  <a:srgbClr val="070605"/>
                </a:solidFill>
              </a:rPr>
              <a:t>Diğer bir ifadeyle, ele alınan konuya ilişkin verileri, o konunun değişkenleri temelinde değerlendirmek, yorum yapmak ve çıkarımda bulunmaktır. </a:t>
            </a:r>
          </a:p>
          <a:p>
            <a:r>
              <a:rPr lang="tr-TR" sz="2700" b="1" dirty="0" smtClean="0">
                <a:solidFill>
                  <a:srgbClr val="0070C0"/>
                </a:solidFill>
              </a:rPr>
              <a:t>Bu anlamda analitik düşünce, bilimsel düşüncenin ayrılmaz bir parçasıdır.</a:t>
            </a:r>
            <a:endParaRPr lang="tr-TR" sz="2700" b="1" dirty="0">
              <a:solidFill>
                <a:srgbClr val="0070C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solidFill>
                  <a:srgbClr val="002060"/>
                </a:solidFill>
              </a:rPr>
              <a:t>Eleştirel, Analitik ve Stratejik Düşünme</a:t>
            </a:r>
            <a:endParaRPr sz="2800" dirty="0">
              <a:solidFill>
                <a:srgbClr val="002060"/>
              </a:solidFill>
            </a:endParaRPr>
          </a:p>
        </p:txBody>
      </p:sp>
      <p:sp>
        <p:nvSpPr>
          <p:cNvPr id="20483" name="Rectangle 3"/>
          <p:cNvSpPr>
            <a:spLocks noGrp="1" noChangeArrowheads="1"/>
          </p:cNvSpPr>
          <p:nvPr>
            <p:ph type="body" idx="1"/>
          </p:nvPr>
        </p:nvSpPr>
        <p:spPr>
          <a:xfrm>
            <a:off x="142844" y="1357298"/>
            <a:ext cx="8929718" cy="5000660"/>
          </a:xfrm>
        </p:spPr>
        <p:txBody>
          <a:bodyPr/>
          <a:lstStyle/>
          <a:p>
            <a:r>
              <a:rPr lang="tr-TR" sz="2600" b="1" i="1" dirty="0" smtClean="0">
                <a:solidFill>
                  <a:srgbClr val="C00000"/>
                </a:solidFill>
              </a:rPr>
              <a:t>Stratejik düşünce</a:t>
            </a:r>
            <a:r>
              <a:rPr lang="tr-TR" sz="2600" b="1" dirty="0" smtClean="0">
                <a:solidFill>
                  <a:srgbClr val="C00000"/>
                </a:solidFill>
              </a:rPr>
              <a:t>, yenilikçi ve eleştirel bir biçimde, atılacak adımların diğer ilgili kişi ve kurumların davranış ve politikalarına uzun vadeli etkilerini öngörmeye ve hedeflere nasıl daha etkin biçimde ulaşılabileceğini saptamaya yöneliktir. </a:t>
            </a:r>
          </a:p>
          <a:p>
            <a:r>
              <a:rPr lang="tr-TR" sz="2600" b="1" dirty="0" smtClean="0">
                <a:solidFill>
                  <a:srgbClr val="070605"/>
                </a:solidFill>
              </a:rPr>
              <a:t>Bunun için öncelikle kişinin, kendi durumunu, güçlü ve zayıf yönlerini, ne istediğini, yaşamının anlamını ve vizyonunu, amaç, hedef, kararlarına yön veren değer ve ilkelerini açıkça saptaması gerekir. </a:t>
            </a:r>
          </a:p>
          <a:p>
            <a:r>
              <a:rPr lang="tr-TR" sz="2600" b="1" dirty="0" smtClean="0">
                <a:solidFill>
                  <a:srgbClr val="0070C0"/>
                </a:solidFill>
              </a:rPr>
              <a:t>Çevredeki risk ve tehditlerle, fırsat ve olanakları iyi saptayarak, amaçları ve hedefleri gerçekleştirmenin yol haritasını ortaya koymayı gerektirir. </a:t>
            </a:r>
            <a:endParaRPr lang="tr-TR" sz="2600" b="1" dirty="0">
              <a:solidFill>
                <a:srgbClr val="0070C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İrrasyonel Düşünme Nedir?</a:t>
            </a:r>
            <a:endParaRPr sz="2800" dirty="0">
              <a:solidFill>
                <a:srgbClr val="002060"/>
              </a:solidFill>
            </a:endParaRPr>
          </a:p>
        </p:txBody>
      </p:sp>
      <p:sp>
        <p:nvSpPr>
          <p:cNvPr id="20483" name="Rectangle 3"/>
          <p:cNvSpPr>
            <a:spLocks noGrp="1" noChangeArrowheads="1"/>
          </p:cNvSpPr>
          <p:nvPr>
            <p:ph type="body" idx="1"/>
          </p:nvPr>
        </p:nvSpPr>
        <p:spPr>
          <a:xfrm>
            <a:off x="142844" y="1357298"/>
            <a:ext cx="8929718" cy="5000660"/>
          </a:xfrm>
        </p:spPr>
        <p:txBody>
          <a:bodyPr/>
          <a:lstStyle/>
          <a:p>
            <a:r>
              <a:rPr lang="tr-TR" sz="2800" b="1" i="1" dirty="0" smtClean="0">
                <a:solidFill>
                  <a:srgbClr val="C00000"/>
                </a:solidFill>
              </a:rPr>
              <a:t>İrrasyonel düşünce</a:t>
            </a:r>
            <a:r>
              <a:rPr lang="tr-TR" sz="2800" b="1" dirty="0" smtClean="0">
                <a:solidFill>
                  <a:srgbClr val="C00000"/>
                </a:solidFill>
              </a:rPr>
              <a:t>, akıl yoluyla, bilerek ya da bilmeyerek, yanlış algılamaların, anlamaların, </a:t>
            </a:r>
            <a:r>
              <a:rPr lang="tr-TR" sz="2800" b="1" dirty="0" smtClean="0">
                <a:solidFill>
                  <a:srgbClr val="0070C0"/>
                </a:solidFill>
              </a:rPr>
              <a:t>bencillik, açgözlülük gibi </a:t>
            </a:r>
            <a:r>
              <a:rPr lang="tr-TR" sz="2800" b="1" dirty="0" smtClean="0">
                <a:solidFill>
                  <a:srgbClr val="C00000"/>
                </a:solidFill>
              </a:rPr>
              <a:t>duyguların, ya da </a:t>
            </a:r>
            <a:r>
              <a:rPr lang="tr-TR" sz="2800" b="1" dirty="0" smtClean="0">
                <a:solidFill>
                  <a:srgbClr val="0070C0"/>
                </a:solidFill>
              </a:rPr>
              <a:t>bazen de sahip olduğumuz endişelerin ya da </a:t>
            </a:r>
            <a:r>
              <a:rPr lang="tr-TR" sz="2800" b="1" dirty="0" smtClean="0">
                <a:solidFill>
                  <a:srgbClr val="C00000"/>
                </a:solidFill>
              </a:rPr>
              <a:t>mükemmeliyetçilik arayışının ürünü oluşan hatalı ya da yanlış düşünme biçimidir. </a:t>
            </a:r>
          </a:p>
          <a:p>
            <a:r>
              <a:rPr lang="tr-TR" sz="2800" b="1" dirty="0" smtClean="0">
                <a:solidFill>
                  <a:srgbClr val="070605"/>
                </a:solidFill>
              </a:rPr>
              <a:t>Aptallık dahil çok değişik şekillerde ortaya çıkabilir.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t>İrrasyonel Düşünme Nedir?</a:t>
            </a:r>
            <a:endParaRPr sz="2800" dirty="0">
              <a:solidFill>
                <a:srgbClr val="002060"/>
              </a:solidFill>
            </a:endParaRPr>
          </a:p>
        </p:txBody>
      </p:sp>
      <p:sp>
        <p:nvSpPr>
          <p:cNvPr id="20483" name="Rectangle 3"/>
          <p:cNvSpPr>
            <a:spLocks noGrp="1" noChangeArrowheads="1"/>
          </p:cNvSpPr>
          <p:nvPr>
            <p:ph type="body" idx="1"/>
          </p:nvPr>
        </p:nvSpPr>
        <p:spPr>
          <a:xfrm>
            <a:off x="142844" y="1357298"/>
            <a:ext cx="8929718" cy="5214974"/>
          </a:xfrm>
        </p:spPr>
        <p:txBody>
          <a:bodyPr/>
          <a:lstStyle/>
          <a:p>
            <a:r>
              <a:rPr lang="tr-TR" sz="2700" b="1" dirty="0" smtClean="0">
                <a:solidFill>
                  <a:srgbClr val="C00000"/>
                </a:solidFill>
              </a:rPr>
              <a:t>İrrasyonel düşünce ve davranışları aşmanın yolu, dünyadaki konumumuzu ve yaşamın anlamını sorgulamaktan, basit ama </a:t>
            </a:r>
            <a:r>
              <a:rPr lang="tr-TR" sz="2700" b="1" i="1" dirty="0" smtClean="0">
                <a:solidFill>
                  <a:srgbClr val="C00000"/>
                </a:solidFill>
              </a:rPr>
              <a:t>makul, mantıklı ve sağduyulu </a:t>
            </a:r>
            <a:r>
              <a:rPr lang="tr-TR" sz="2700" b="1" dirty="0" smtClean="0">
                <a:solidFill>
                  <a:srgbClr val="C00000"/>
                </a:solidFill>
              </a:rPr>
              <a:t>düşünebilmekten ve bireysel ve toplumsal sorumluluk sahibi olarak hareket edebilmekten geçiyor.  </a:t>
            </a:r>
          </a:p>
          <a:p>
            <a:r>
              <a:rPr lang="tr-TR" sz="2700" b="1" dirty="0" smtClean="0">
                <a:solidFill>
                  <a:srgbClr val="070605"/>
                </a:solidFill>
              </a:rPr>
              <a:t>Bunun için düşüncelerimizi, insan olduğumuzu hatırlayarak, vicdan, gönül gözü, bizi biz yapan değerler süzgecinden de geçirmeliyiz. </a:t>
            </a:r>
          </a:p>
          <a:p>
            <a:r>
              <a:rPr lang="tr-TR" sz="2700" b="1" dirty="0" smtClean="0">
                <a:solidFill>
                  <a:srgbClr val="0070C0"/>
                </a:solidFill>
              </a:rPr>
              <a:t>Ayrıca, sadece sahip olmadıklarımıza odaklanıp, aşırı ve zarar verici bir rekabet anlayışıyla değil, dayanışmacı, işbirliğine açık, bireysel ve sosyal sorumluluk bilinciyle hareket edebilmeliyiz.</a:t>
            </a:r>
            <a:endParaRPr lang="tr-TR" sz="2700" b="1" dirty="0">
              <a:solidFill>
                <a:srgbClr val="0070C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oğa">
  <a:themeElements>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Doğa">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oğa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Doğa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Doğa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991</TotalTime>
  <Words>525</Words>
  <Application>Microsoft Office PowerPoint</Application>
  <PresentationFormat>Ekran Gösterisi (4:3)</PresentationFormat>
  <Paragraphs>42</Paragraphs>
  <Slides>10</Slides>
  <Notes>9</Notes>
  <HiddenSlides>0</HiddenSlides>
  <MMClips>0</MMClips>
  <ScaleCrop>false</ScaleCrop>
  <HeadingPairs>
    <vt:vector size="4" baseType="variant">
      <vt:variant>
        <vt:lpstr>Tema</vt:lpstr>
      </vt:variant>
      <vt:variant>
        <vt:i4>3</vt:i4>
      </vt:variant>
      <vt:variant>
        <vt:lpstr>Slayt Başlıkları</vt:lpstr>
      </vt:variant>
      <vt:variant>
        <vt:i4>10</vt:i4>
      </vt:variant>
    </vt:vector>
  </HeadingPairs>
  <TitlesOfParts>
    <vt:vector size="13" baseType="lpstr">
      <vt:lpstr>Doğa</vt:lpstr>
      <vt:lpstr>1_Özel Tasarım</vt:lpstr>
      <vt:lpstr>Özel Tasarım</vt:lpstr>
      <vt:lpstr>MUTLU YAŞAM, BAŞARILI KARİYER #güncellemenizvar</vt:lpstr>
      <vt:lpstr>Slayt 2</vt:lpstr>
      <vt:lpstr>Eleştirel, Analitik ve Stratejik Düşünme</vt:lpstr>
      <vt:lpstr>Eleştirel, Analitik ve Stratejik Düşünme</vt:lpstr>
      <vt:lpstr>Eleştirel, Analitik ve Stratejik Düşünme</vt:lpstr>
      <vt:lpstr>Eleştirel, Analitik ve Stratejik Düşünme</vt:lpstr>
      <vt:lpstr>Eleştirel, Analitik ve Stratejik Düşünme</vt:lpstr>
      <vt:lpstr>İrrasyonel Düşünme Nedir?</vt:lpstr>
      <vt:lpstr>İrrasyonel Düşünme Nedir?</vt:lpstr>
      <vt:lpstr>13. Bölüm Sonu – 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Yerel Yönetimde Yeni Bir Katılım Kanalı</dc:title>
  <dc:creator>kol11</dc:creator>
  <cp:lastModifiedBy>samsung</cp:lastModifiedBy>
  <cp:revision>96</cp:revision>
  <dcterms:created xsi:type="dcterms:W3CDTF">2006-04-06T11:42:48Z</dcterms:created>
  <dcterms:modified xsi:type="dcterms:W3CDTF">2020-07-22T03:24:47Z</dcterms:modified>
</cp:coreProperties>
</file>