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4"/>
  </p:notesMasterIdLst>
  <p:sldIdLst>
    <p:sldId id="306" r:id="rId4"/>
    <p:sldId id="314" r:id="rId5"/>
    <p:sldId id="289" r:id="rId6"/>
    <p:sldId id="315" r:id="rId7"/>
    <p:sldId id="316" r:id="rId8"/>
    <p:sldId id="317" r:id="rId9"/>
    <p:sldId id="308" r:id="rId10"/>
    <p:sldId id="318" r:id="rId11"/>
    <p:sldId id="319" r:id="rId12"/>
    <p:sldId id="281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4686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14300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14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BİLİMSEL DÜŞÜNME SÜRECİ VE BECERİLERİ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14.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6471" t="10742" r="17642" b="20898"/>
          <a:stretch>
            <a:fillRect/>
          </a:stretch>
        </p:blipFill>
        <p:spPr bwMode="auto">
          <a:xfrm>
            <a:off x="500034" y="785794"/>
            <a:ext cx="857256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3200" dirty="0">
                <a:solidFill>
                  <a:srgbClr val="002060"/>
                </a:solidFill>
              </a:rPr>
              <a:t>Bilgi, Bilim ve Bilimsel Yöntem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4786346"/>
          </a:xfrm>
        </p:spPr>
        <p:txBody>
          <a:bodyPr/>
          <a:lstStyle/>
          <a:p>
            <a:r>
              <a:rPr lang="tr-TR" sz="2600" b="1" i="1" dirty="0" smtClean="0">
                <a:solidFill>
                  <a:srgbClr val="C00000"/>
                </a:solidFill>
              </a:rPr>
              <a:t>Bilimsel bilgi</a:t>
            </a:r>
            <a:r>
              <a:rPr lang="tr-TR" sz="2600" b="1" dirty="0" smtClean="0">
                <a:solidFill>
                  <a:srgbClr val="C00000"/>
                </a:solidFill>
              </a:rPr>
              <a:t>, güvenilir, geçerli, tutarlı, işe yarar ve gerçekliği en iyi yansıtan bilgidir. </a:t>
            </a:r>
          </a:p>
          <a:p>
            <a:r>
              <a:rPr lang="tr-TR" sz="2600" b="1" dirty="0" smtClean="0">
                <a:solidFill>
                  <a:srgbClr val="070605"/>
                </a:solidFill>
              </a:rPr>
              <a:t>Bilimsel bilgiye tüm bu sıfatları, özellikleri kazandıran ise bilimsel yöntem ile, bilim ve araştırma etiğine uygun bir biçimde üretilmiş olmasıdır. </a:t>
            </a:r>
          </a:p>
          <a:p>
            <a:r>
              <a:rPr lang="tr-TR" sz="2600" b="1" i="1" dirty="0" smtClean="0">
                <a:solidFill>
                  <a:srgbClr val="0070C0"/>
                </a:solidFill>
              </a:rPr>
              <a:t>Bilim</a:t>
            </a:r>
            <a:r>
              <a:rPr lang="tr-TR" sz="2600" b="1" dirty="0" smtClean="0">
                <a:solidFill>
                  <a:srgbClr val="0070C0"/>
                </a:solidFill>
              </a:rPr>
              <a:t>, bir konuda zaman içerisinde, ağırlıkla bilimsel yöntemle ve akılla, ama bir ölçüde de insan deneyimleriyle üretilmiş tutarlı bilgi kümesidir.</a:t>
            </a:r>
          </a:p>
          <a:p>
            <a:r>
              <a:rPr lang="tr-TR" sz="2600" b="1" i="1" dirty="0" smtClean="0">
                <a:solidFill>
                  <a:srgbClr val="070605"/>
                </a:solidFill>
              </a:rPr>
              <a:t>Araştırma yöntemi</a:t>
            </a:r>
            <a:r>
              <a:rPr lang="tr-TR" sz="2600" b="1" dirty="0" smtClean="0">
                <a:solidFill>
                  <a:srgbClr val="070605"/>
                </a:solidFill>
              </a:rPr>
              <a:t>; araştırma tasarımını ve sürecini içeren teknikler, kurallar, bilimsel düşünme biçimlerinden, adımlarından ve eylemlerinden oluşur.</a:t>
            </a:r>
            <a:endParaRPr lang="tr-TR" sz="26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3200" smtClean="0"/>
              <a:t>Bilimsel </a:t>
            </a:r>
            <a:r>
              <a:rPr sz="3200"/>
              <a:t>Düşünme ve Akıl Yürütme</a:t>
            </a:r>
            <a:endParaRPr sz="32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4572032"/>
          </a:xfrm>
        </p:spPr>
        <p:txBody>
          <a:bodyPr/>
          <a:lstStyle/>
          <a:p>
            <a:r>
              <a:rPr lang="tr-TR" sz="2800" b="1" i="1" dirty="0" smtClean="0">
                <a:solidFill>
                  <a:srgbClr val="C00000"/>
                </a:solidFill>
              </a:rPr>
              <a:t>Bilimsel düşünme</a:t>
            </a:r>
            <a:r>
              <a:rPr lang="tr-TR" sz="2800" b="1" dirty="0" smtClean="0">
                <a:solidFill>
                  <a:srgbClr val="C00000"/>
                </a:solidFill>
              </a:rPr>
              <a:t>, kişi, olay ve olguları, sistematik gözlem, deney ve akıl yürütme ile yansız olarak anlayarak, çıkarımlarda ve öngörülerde bulanabilmektir. </a:t>
            </a:r>
          </a:p>
          <a:p>
            <a:r>
              <a:rPr lang="tr-TR" sz="2800" b="1" dirty="0" smtClean="0">
                <a:solidFill>
                  <a:srgbClr val="070605"/>
                </a:solidFill>
              </a:rPr>
              <a:t>Bilimsel araştırmalar fiziksel dünya hakkında sistematik bilgi toplayarak, olay, olgu ya da sorunları saptama, keşfetme, ortaya koyma, betimleme, anlama, sınıflama, açıklama, nedenleri ortaya koyma ve öngörüde bulunma çabalarını içerir.</a:t>
            </a:r>
            <a:endParaRPr lang="tr-TR" sz="26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3200"/>
              <a:t>Bilimsel Araştırma ve Süreci</a:t>
            </a:r>
            <a:endParaRPr sz="32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5143536"/>
          </a:xfrm>
        </p:spPr>
        <p:txBody>
          <a:bodyPr/>
          <a:lstStyle/>
          <a:p>
            <a:r>
              <a:rPr lang="tr-TR" sz="2800" b="1" i="1" dirty="0" smtClean="0">
                <a:solidFill>
                  <a:srgbClr val="C00000"/>
                </a:solidFill>
              </a:rPr>
              <a:t>Bilimsel araştırma</a:t>
            </a:r>
            <a:r>
              <a:rPr lang="tr-TR" sz="2800" b="1" dirty="0" smtClean="0">
                <a:solidFill>
                  <a:srgbClr val="C00000"/>
                </a:solidFill>
              </a:rPr>
              <a:t>; kafamızdaki bir soruya, bilimsel yöntem ve teknikleri kullanarak güvenilir, geçerli, tutarlı ve sınanabilir yanıt arama ve bilgi üretme sürecidir. </a:t>
            </a:r>
          </a:p>
          <a:p>
            <a:r>
              <a:rPr lang="tr-TR" sz="2800" b="1" i="1" dirty="0" smtClean="0">
                <a:solidFill>
                  <a:srgbClr val="070605"/>
                </a:solidFill>
              </a:rPr>
              <a:t>Bilimsel araştırma</a:t>
            </a:r>
            <a:r>
              <a:rPr lang="tr-TR" sz="2800" b="1" dirty="0" smtClean="0">
                <a:solidFill>
                  <a:srgbClr val="070605"/>
                </a:solidFill>
              </a:rPr>
              <a:t>, mutlak, değişmez bilgiyi, kesin doğruları arama süreci değildir.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Bilimsel bir araştırmanın bilime özgün katkı yapabilmesi için, farklı ve özgün olgu ve konulara odaklanması, sorgulayıcı ve eleştirel bir yaklaşım benimsemesi, yenilikçi ve doğru sorular sorarak yürütülmesi gerekir.</a:t>
            </a:r>
            <a:endParaRPr lang="tr-TR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3200"/>
              <a:t>Bilimsel Araştırma ve Süreci</a:t>
            </a:r>
            <a:endParaRPr sz="32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5143536"/>
          </a:xfrm>
        </p:spPr>
        <p:txBody>
          <a:bodyPr/>
          <a:lstStyle/>
          <a:p>
            <a:pPr>
              <a:buNone/>
            </a:pPr>
            <a:r>
              <a:rPr lang="tr-TR" sz="2800" b="1" dirty="0" smtClean="0">
                <a:solidFill>
                  <a:srgbClr val="070605"/>
                </a:solidFill>
              </a:rPr>
              <a:t>Bilimsel araştırma süreci şu 8 temel aşamadan oluşur: </a:t>
            </a:r>
          </a:p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Araştırma konusunun ve sorusunun belirlenmesi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Araştırma konusuyla ilgili literatür taraması yapılması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Kavramsal ve kuramsal çerçevenin belirlenmesi</a:t>
            </a:r>
          </a:p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Araştırma yönteminin belirlenmesi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Araştırmanın temel kavram ve değişkenlerinin saptanması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Verilerin toplanması</a:t>
            </a:r>
          </a:p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Verilerin çözümlenmesi ve bulgularının ortaya konması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Bulguların yorumlanması, sonuç ve raporlama.</a:t>
            </a:r>
            <a:endParaRPr lang="tr-TR" sz="26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r>
              <a:rPr sz="2800"/>
              <a:t>İyi Soru Sorabilmek Bilimsel Düşüncenin Temelidir!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4214842"/>
          </a:xfrm>
        </p:spPr>
        <p:txBody>
          <a:bodyPr/>
          <a:lstStyle/>
          <a:p>
            <a:r>
              <a:rPr lang="tr-TR" sz="2800" b="1" i="1" dirty="0" smtClean="0">
                <a:solidFill>
                  <a:srgbClr val="C00000"/>
                </a:solidFill>
              </a:rPr>
              <a:t>Araştırma sorusu</a:t>
            </a:r>
            <a:r>
              <a:rPr lang="tr-TR" sz="2800" b="1" dirty="0" smtClean="0">
                <a:solidFill>
                  <a:srgbClr val="C00000"/>
                </a:solidFill>
              </a:rPr>
              <a:t>, özgün bir olay, olgu ya da sorun hakkında değişkenlerin ve/veya kavramların ilişkisi şeklinde ifade edilmiş, entelektüel bir merak uyandıran ve/veya toplumsal ve bilimsel bir yarar sağlayacağı umulan bir soru cümlesidir. </a:t>
            </a:r>
          </a:p>
          <a:p>
            <a:r>
              <a:rPr lang="tr-TR" sz="2800" b="1" i="1" dirty="0" smtClean="0">
                <a:solidFill>
                  <a:srgbClr val="070605"/>
                </a:solidFill>
              </a:rPr>
              <a:t>Güncel, çarpıcı, insanların çokça tartıştığı ya da çözüm aradığı, araştırılıp yanıt ortaya konduğunda katkı yapacak bir araştırma sorusu üretilmeye çalışılmalıdır. </a:t>
            </a:r>
            <a:endParaRPr lang="tr-TR" sz="28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r>
              <a:rPr sz="2800"/>
              <a:t>İyi Soru Sorabilmek Bilimsel Düşüncenin Temelidir!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4786346"/>
          </a:xfrm>
        </p:spPr>
        <p:txBody>
          <a:bodyPr/>
          <a:lstStyle/>
          <a:p>
            <a:pPr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Araştırma sorusunun temel bazı özellikleri şunlardır:</a:t>
            </a:r>
          </a:p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Basit, açık ve kolay anlaşılabilir olmalıdır.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Sonlu, zamanlı ve araştırılabilir olgulara ilişkin olmalıdır.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Soru soracağınız konuyu çok bilmelisiniz.</a:t>
            </a:r>
          </a:p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Planlanan zaman sürecinde tamamlanabilir olmalıdır.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Bilimsel ve toplumsal katkı sağlayama potansiyeli olmalıdır.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Yenilikçi olmalı, araştırmacıda entelektüel merak uyandırmalı. </a:t>
            </a:r>
            <a:endParaRPr lang="tr-TR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2800" dirty="0">
                <a:solidFill>
                  <a:srgbClr val="002060"/>
                </a:solidFill>
              </a:rPr>
              <a:t>Dijital Çağda Bilimsel Araştırma ve Büyük Veri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5000660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Algılama, depolama ve aktarma becerisi her geçen gün artan dijital bilgisayar ve internet teknolojisi, araştırmacılar için mümkün olanın ve erişimin sınırlarını genişletip artırmıştır. </a:t>
            </a:r>
          </a:p>
          <a:p>
            <a:pPr lvl="0"/>
            <a:r>
              <a:rPr lang="tr-TR" sz="2800" b="1" dirty="0" smtClean="0">
                <a:solidFill>
                  <a:srgbClr val="070605"/>
                </a:solidFill>
              </a:rPr>
              <a:t>Büyük veri, karmaşık olmasına rağmen, sosyal araştırmalar için çok farklı ve geniş araştırma olanaklarına kapıyı aralamaktadır. 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Dijital yetenekleri geliştirmek ve dijital çağın gerektirdiği donanımda insan gücünü yetiştirmek açısından  eğitim ve müfredatı geliştirmek gereklidir. </a:t>
            </a:r>
            <a:endParaRPr lang="tr-TR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1086</TotalTime>
  <Words>520</Words>
  <Application>Microsoft Office PowerPoint</Application>
  <PresentationFormat>Ekran Gösterisi (4:3)</PresentationFormat>
  <Paragraphs>51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Doğa</vt:lpstr>
      <vt:lpstr>1_Özel Tasarım</vt:lpstr>
      <vt:lpstr>Özel Tasarım</vt:lpstr>
      <vt:lpstr>MUTLU YAŞAM, BAŞARILI KARİYER #güncellemenizvar</vt:lpstr>
      <vt:lpstr>Slayt 2</vt:lpstr>
      <vt:lpstr>Bilgi, Bilim ve Bilimsel Yöntem</vt:lpstr>
      <vt:lpstr>Bilimsel Düşünme ve Akıl Yürütme</vt:lpstr>
      <vt:lpstr>Bilimsel Araştırma ve Süreci</vt:lpstr>
      <vt:lpstr>Bilimsel Araştırma ve Süreci</vt:lpstr>
      <vt:lpstr>İyi Soru Sorabilmek Bilimsel Düşüncenin Temelidir!</vt:lpstr>
      <vt:lpstr>İyi Soru Sorabilmek Bilimsel Düşüncenin Temelidir!</vt:lpstr>
      <vt:lpstr>Dijital Çağda Bilimsel Araştırma ve Büyük Veri</vt:lpstr>
      <vt:lpstr>14.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108</cp:revision>
  <dcterms:created xsi:type="dcterms:W3CDTF">2006-04-06T11:42:48Z</dcterms:created>
  <dcterms:modified xsi:type="dcterms:W3CDTF">2020-07-22T03:26:03Z</dcterms:modified>
</cp:coreProperties>
</file>