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4" r:id="rId2"/>
    <p:sldMasterId id="2147483661" r:id="rId3"/>
  </p:sldMasterIdLst>
  <p:notesMasterIdLst>
    <p:notesMasterId r:id="rId17"/>
  </p:notesMasterIdLst>
  <p:sldIdLst>
    <p:sldId id="306" r:id="rId4"/>
    <p:sldId id="326" r:id="rId5"/>
    <p:sldId id="321" r:id="rId6"/>
    <p:sldId id="327" r:id="rId7"/>
    <p:sldId id="320" r:id="rId8"/>
    <p:sldId id="315" r:id="rId9"/>
    <p:sldId id="322" r:id="rId10"/>
    <p:sldId id="323" r:id="rId11"/>
    <p:sldId id="316" r:id="rId12"/>
    <p:sldId id="324" r:id="rId13"/>
    <p:sldId id="319" r:id="rId14"/>
    <p:sldId id="325" r:id="rId15"/>
    <p:sldId id="281" r:id="rId16"/>
  </p:sldIdLst>
  <p:sldSz cx="9144000" cy="6858000" type="screen4x3"/>
  <p:notesSz cx="6858000" cy="9144000"/>
  <p:defaultTextStyle>
    <a:defPPr>
      <a:defRPr lang="tr-TR"/>
    </a:defPPr>
    <a:lvl1pPr algn="l" rtl="0" fontAlgn="base">
      <a:spcBef>
        <a:spcPct val="0"/>
      </a:spcBef>
      <a:spcAft>
        <a:spcPct val="0"/>
      </a:spcAft>
      <a:defRPr kumimoji="1" sz="2400" kern="1200">
        <a:solidFill>
          <a:schemeClr val="tx1"/>
        </a:solidFill>
        <a:latin typeface="Times New Roman"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itchFamily="18" charset="0"/>
        <a:ea typeface="+mn-ea"/>
        <a:cs typeface="+mn-cs"/>
      </a:defRPr>
    </a:lvl5pPr>
    <a:lvl6pPr marL="2286000" algn="l" defTabSz="914400" rtl="0" eaLnBrk="1" latinLnBrk="0" hangingPunct="1">
      <a:defRPr kumimoji="1" sz="2400" kern="1200">
        <a:solidFill>
          <a:schemeClr val="tx1"/>
        </a:solidFill>
        <a:latin typeface="Times New Roman" pitchFamily="18" charset="0"/>
        <a:ea typeface="+mn-ea"/>
        <a:cs typeface="+mn-cs"/>
      </a:defRPr>
    </a:lvl6pPr>
    <a:lvl7pPr marL="2743200" algn="l" defTabSz="914400" rtl="0" eaLnBrk="1" latinLnBrk="0" hangingPunct="1">
      <a:defRPr kumimoji="1" sz="2400" kern="1200">
        <a:solidFill>
          <a:schemeClr val="tx1"/>
        </a:solidFill>
        <a:latin typeface="Times New Roman" pitchFamily="18" charset="0"/>
        <a:ea typeface="+mn-ea"/>
        <a:cs typeface="+mn-cs"/>
      </a:defRPr>
    </a:lvl7pPr>
    <a:lvl8pPr marL="3200400" algn="l" defTabSz="914400" rtl="0" eaLnBrk="1" latinLnBrk="0" hangingPunct="1">
      <a:defRPr kumimoji="1" sz="2400" kern="1200">
        <a:solidFill>
          <a:schemeClr val="tx1"/>
        </a:solidFill>
        <a:latin typeface="Times New Roman" pitchFamily="18" charset="0"/>
        <a:ea typeface="+mn-ea"/>
        <a:cs typeface="+mn-cs"/>
      </a:defRPr>
    </a:lvl8pPr>
    <a:lvl9pPr marL="3657600" algn="l" defTabSz="914400" rtl="0" eaLnBrk="1" latinLnBrk="0" hangingPunct="1">
      <a:defRPr kumimoji="1"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0605"/>
    <a:srgbClr val="D38E03"/>
    <a:srgbClr val="FCAD10"/>
    <a:srgbClr val="FB1F34"/>
    <a:srgbClr val="FAFE60"/>
    <a:srgbClr val="E7FE6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250" autoAdjust="0"/>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36841B-B551-4D2A-87F2-8B7BD35590F8}" type="datetimeFigureOut">
              <a:rPr lang="tr-TR" smtClean="0"/>
              <a:pPr/>
              <a:t>22.7.2020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8869A8-BC83-47FF-99B7-4C8AD65B53C0}" type="slidenum">
              <a:rPr lang="tr-TR" smtClean="0"/>
              <a:pPr/>
              <a:t>‹#›</a:t>
            </a:fld>
            <a:endParaRPr lang="tr-TR"/>
          </a:p>
        </p:txBody>
      </p:sp>
    </p:spTree>
    <p:extLst>
      <p:ext uri="{BB962C8B-B14F-4D97-AF65-F5344CB8AC3E}">
        <p14:creationId xmlns:p14="http://schemas.microsoft.com/office/powerpoint/2010/main" xmlns="" val="1358871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10</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11</a:t>
            </a:fld>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12</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sp>
        <p:nvSpPr>
          <p:cNvPr id="13314" name="Rectangle 2"/>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pic>
        <p:nvPicPr>
          <p:cNvPr id="13315" name="Picture 3" descr="ANABNR2"/>
          <p:cNvPicPr>
            <a:picLocks noChangeAspect="1" noChangeArrowheads="1"/>
          </p:cNvPicPr>
          <p:nvPr/>
        </p:nvPicPr>
        <p:blipFill>
          <a:blip r:embed="rId2"/>
          <a:srcRect l="-900" t="-1314" r="-2" b="-36961"/>
          <a:stretch>
            <a:fillRect/>
          </a:stretch>
        </p:blipFill>
        <p:spPr bwMode="auto">
          <a:xfrm>
            <a:off x="285720" y="2714620"/>
            <a:ext cx="8458200" cy="1158875"/>
          </a:xfrm>
          <a:prstGeom prst="rect">
            <a:avLst/>
          </a:prstGeom>
          <a:noFill/>
        </p:spPr>
      </p:pic>
      <p:sp>
        <p:nvSpPr>
          <p:cNvPr id="13316" name="Rectangle 4"/>
          <p:cNvSpPr>
            <a:spLocks noChangeArrowheads="1"/>
          </p:cNvSpPr>
          <p:nvPr/>
        </p:nvSpPr>
        <p:spPr bwMode="hidden">
          <a:xfrm>
            <a:off x="795338" y="2895600"/>
            <a:ext cx="304800" cy="9906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3319" name="Rectangle 7"/>
          <p:cNvSpPr>
            <a:spLocks noGrp="1" noChangeArrowheads="1"/>
          </p:cNvSpPr>
          <p:nvPr>
            <p:ph type="dt" sz="half" idx="2"/>
          </p:nvPr>
        </p:nvSpPr>
        <p:spPr>
          <a:xfrm>
            <a:off x="685800" y="6324600"/>
            <a:ext cx="1905000" cy="457200"/>
          </a:xfrm>
        </p:spPr>
        <p:txBody>
          <a:bodyPr/>
          <a:lstStyle>
            <a:lvl1pPr>
              <a:defRPr/>
            </a:lvl1pPr>
          </a:lstStyle>
          <a:p>
            <a:endParaRPr lang="tr-TR"/>
          </a:p>
        </p:txBody>
      </p:sp>
      <p:sp>
        <p:nvSpPr>
          <p:cNvPr id="13320" name="Rectangle 8"/>
          <p:cNvSpPr>
            <a:spLocks noGrp="1" noChangeArrowheads="1"/>
          </p:cNvSpPr>
          <p:nvPr>
            <p:ph type="ftr" sz="quarter" idx="3"/>
          </p:nvPr>
        </p:nvSpPr>
        <p:spPr>
          <a:xfrm>
            <a:off x="3124200" y="6324600"/>
            <a:ext cx="2895600" cy="457200"/>
          </a:xfrm>
        </p:spPr>
        <p:txBody>
          <a:bodyPr/>
          <a:lstStyle>
            <a:lvl1pPr>
              <a:defRPr/>
            </a:lvl1pPr>
          </a:lstStyle>
          <a:p>
            <a:endParaRPr lang="tr-TR"/>
          </a:p>
        </p:txBody>
      </p:sp>
      <p:sp>
        <p:nvSpPr>
          <p:cNvPr id="13321" name="Rectangle 9"/>
          <p:cNvSpPr>
            <a:spLocks noGrp="1" noChangeArrowheads="1"/>
          </p:cNvSpPr>
          <p:nvPr>
            <p:ph type="sldNum" sz="quarter" idx="4"/>
          </p:nvPr>
        </p:nvSpPr>
        <p:spPr>
          <a:xfrm>
            <a:off x="6553200" y="6324600"/>
            <a:ext cx="1905000" cy="457200"/>
          </a:xfrm>
        </p:spPr>
        <p:txBody>
          <a:bodyPr/>
          <a:lstStyle>
            <a:lvl1pPr>
              <a:defRPr sz="1400"/>
            </a:lvl1pPr>
          </a:lstStyle>
          <a:p>
            <a:fld id="{9417C9FD-1B36-4EAF-B641-944486644EC8}"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F4B1F1DC-4C47-4820-B887-2FD9809F4A5E}" type="slidenum">
              <a:rPr lang="tr-TR"/>
              <a:pPr/>
              <a:t>‹#›</a:t>
            </a:fld>
            <a:endParaRPr lang="tr-TR"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1ACC080D-7E3A-4813-87BA-54FD50E70481}" type="slidenum">
              <a:rPr lang="tr-TR"/>
              <a:pPr/>
              <a:t>‹#›</a:t>
            </a:fld>
            <a:endParaRPr lang="tr-TR" sz="140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96100" y="838200"/>
            <a:ext cx="1943100" cy="53784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066800" y="838200"/>
            <a:ext cx="5676900" cy="5378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D94755AD-9321-43B3-A458-676526057FC6}" type="slidenum">
              <a:rPr lang="tr-TR"/>
              <a:pPr/>
              <a:t>‹#›</a:t>
            </a:fld>
            <a:endParaRPr lang="tr-TR" sz="140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85786" y="714356"/>
            <a:ext cx="8053414" cy="428628"/>
          </a:xfrm>
        </p:spPr>
        <p:txBody>
          <a:bodyPr/>
          <a:lstStyle>
            <a:lvl1pPr>
              <a:defRPr lang="tr-TR" sz="1400"/>
            </a:lvl1pPr>
          </a:lstStyle>
          <a:p>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sz="1400" dirty="0">
              <a:solidFill>
                <a:srgbClr val="000000"/>
              </a:solidFill>
              <a:latin typeface="Arial"/>
              <a:ea typeface="Times New Roman"/>
            </a:endParaRPr>
          </a:p>
        </p:txBody>
      </p:sp>
      <p:sp>
        <p:nvSpPr>
          <p:cNvPr id="3" name="2 Veri Yer Tutucusu"/>
          <p:cNvSpPr>
            <a:spLocks noGrp="1"/>
          </p:cNvSpPr>
          <p:nvPr>
            <p:ph type="dt" sz="half" idx="10"/>
          </p:nvPr>
        </p:nvSpPr>
        <p:spPr/>
        <p:txBody>
          <a:bodyPr/>
          <a:lstStyle/>
          <a:p>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1DE94B8-9746-47B0-954A-E82C62B94122}" type="slidenum">
              <a:rPr lang="tr-TR" smtClean="0"/>
              <a:pPr/>
              <a:t>‹#›</a:t>
            </a:fld>
            <a:endParaRPr lang="tr-TR" sz="140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7269F8D0-6D71-4934-A173-07DD1A7AE7EF}" type="slidenum">
              <a:rPr lang="tr-TR"/>
              <a:pPr/>
              <a:t>‹#›</a:t>
            </a:fld>
            <a:endParaRPr lang="tr-TR" sz="140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955E3D9B-7866-4BC0-B486-E02EEFC58758}" type="slidenum">
              <a:rPr lang="tr-TR"/>
              <a:pPr/>
              <a:t>‹#›</a:t>
            </a:fld>
            <a:endParaRPr lang="tr-TR"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0668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0292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1C9EA993-4122-4410-BC15-BE6FE1D2B33A}" type="slidenum">
              <a:rPr lang="tr-TR"/>
              <a:pPr/>
              <a:t>‹#›</a:t>
            </a:fld>
            <a:endParaRPr lang="tr-TR"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7E7509DC-FFF1-4985-A6B5-D72BCC6D67D6}" type="slidenum">
              <a:rPr lang="tr-TR"/>
              <a:pPr/>
              <a:t>‹#›</a:t>
            </a:fld>
            <a:endParaRPr lang="tr-TR"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2B1A309B-5906-4183-B0B0-5648D824D6D0}" type="slidenum">
              <a:rPr lang="tr-TR"/>
              <a:pPr/>
              <a:t>‹#›</a:t>
            </a:fld>
            <a:endParaRPr lang="tr-TR"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3F00BE53-0386-4E26-B1B3-7C0143DDB6E1}" type="slidenum">
              <a:rPr lang="tr-TR"/>
              <a:pPr/>
              <a:t>‹#›</a:t>
            </a:fld>
            <a:endParaRPr lang="tr-TR"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C51A519A-D1B1-43DC-8D6F-883804CE75D0}" type="slidenum">
              <a:rPr lang="tr-TR"/>
              <a:pPr/>
              <a:t>‹#›</a:t>
            </a:fld>
            <a:endParaRPr lang="tr-TR"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lang="tr-TR"/>
          </a:p>
        </p:txBody>
      </p:sp>
      <p:sp>
        <p:nvSpPr>
          <p:cNvPr id="12291"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sp>
        <p:nvSpPr>
          <p:cNvPr id="12292" name="Rectangle 4" descr="Stationery"/>
          <p:cNvSpPr>
            <a:spLocks noChangeArrowheads="1"/>
          </p:cNvSpPr>
          <p:nvPr/>
        </p:nvSpPr>
        <p:spPr bwMode="auto">
          <a:xfrm>
            <a:off x="457200" y="0"/>
            <a:ext cx="1219200" cy="762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3" name="Rectangle 5" descr="Stationery"/>
          <p:cNvSpPr>
            <a:spLocks noChangeArrowheads="1"/>
          </p:cNvSpPr>
          <p:nvPr/>
        </p:nvSpPr>
        <p:spPr bwMode="auto">
          <a:xfrm>
            <a:off x="0" y="0"/>
            <a:ext cx="457200" cy="6858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4" name="Rectangle 6"/>
          <p:cNvSpPr>
            <a:spLocks noGrp="1" noChangeArrowheads="1"/>
          </p:cNvSpPr>
          <p:nvPr>
            <p:ph type="title"/>
          </p:nvPr>
        </p:nvSpPr>
        <p:spPr bwMode="auto">
          <a:xfrm>
            <a:off x="1066800" y="838200"/>
            <a:ext cx="7772400" cy="3047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dirty="0" smtClean="0"/>
          </a:p>
        </p:txBody>
      </p:sp>
      <p:sp>
        <p:nvSpPr>
          <p:cNvPr id="12295" name="Rectangle 7"/>
          <p:cNvSpPr>
            <a:spLocks noGrp="1" noChangeArrowheads="1"/>
          </p:cNvSpPr>
          <p:nvPr>
            <p:ph type="dt" sz="half" idx="2"/>
          </p:nvPr>
        </p:nvSpPr>
        <p:spPr bwMode="auto">
          <a:xfrm>
            <a:off x="1066800" y="6413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solidFill>
                  <a:schemeClr val="tx2"/>
                </a:solidFill>
              </a:defRPr>
            </a:lvl1pPr>
          </a:lstStyle>
          <a:p>
            <a:endParaRPr lang="tr-TR"/>
          </a:p>
        </p:txBody>
      </p:sp>
      <p:sp>
        <p:nvSpPr>
          <p:cNvPr id="12296" name="Rectangle 8"/>
          <p:cNvSpPr>
            <a:spLocks noGrp="1" noChangeArrowheads="1"/>
          </p:cNvSpPr>
          <p:nvPr>
            <p:ph type="ftr" sz="quarter" idx="3"/>
          </p:nvPr>
        </p:nvSpPr>
        <p:spPr bwMode="auto">
          <a:xfrm>
            <a:off x="3429000" y="6413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solidFill>
                  <a:schemeClr val="tx2"/>
                </a:solidFill>
              </a:defRPr>
            </a:lvl1pPr>
          </a:lstStyle>
          <a:p>
            <a:endParaRPr lang="tr-TR"/>
          </a:p>
        </p:txBody>
      </p:sp>
      <p:pic>
        <p:nvPicPr>
          <p:cNvPr id="12297" name="Picture 9" descr="anabnr2"/>
          <p:cNvPicPr>
            <a:picLocks noChangeAspect="1" noChangeArrowheads="1"/>
          </p:cNvPicPr>
          <p:nvPr/>
        </p:nvPicPr>
        <p:blipFill>
          <a:blip r:embed="rId15"/>
          <a:srcRect/>
          <a:stretch>
            <a:fillRect/>
          </a:stretch>
        </p:blipFill>
        <p:spPr bwMode="auto">
          <a:xfrm>
            <a:off x="1228725" y="0"/>
            <a:ext cx="7915275" cy="754063"/>
          </a:xfrm>
          <a:prstGeom prst="rect">
            <a:avLst/>
          </a:prstGeom>
          <a:noFill/>
        </p:spPr>
      </p:pic>
      <p:sp>
        <p:nvSpPr>
          <p:cNvPr id="12298" name="Rectangle 10"/>
          <p:cNvSpPr>
            <a:spLocks noChangeArrowheads="1"/>
          </p:cNvSpPr>
          <p:nvPr/>
        </p:nvSpPr>
        <p:spPr bwMode="auto">
          <a:xfrm>
            <a:off x="304800" y="457200"/>
            <a:ext cx="2514600" cy="3048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2299" name="Rectangle 11"/>
          <p:cNvSpPr>
            <a:spLocks noGrp="1" noChangeArrowheads="1"/>
          </p:cNvSpPr>
          <p:nvPr>
            <p:ph type="sldNum" sz="quarter" idx="4"/>
          </p:nvPr>
        </p:nvSpPr>
        <p:spPr bwMode="auto">
          <a:xfrm>
            <a:off x="8229600" y="641350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a:solidFill>
                  <a:schemeClr val="tx2"/>
                </a:solidFill>
              </a:defRPr>
            </a:lvl1pPr>
          </a:lstStyle>
          <a:p>
            <a:fld id="{D1DE94B8-9746-47B0-954A-E82C62B94122}" type="slidenum">
              <a:rPr lang="tr-TR"/>
              <a:pPr/>
              <a:t>‹#›</a:t>
            </a:fld>
            <a:endParaRPr lang="tr-TR" sz="1400"/>
          </a:p>
        </p:txBody>
      </p:sp>
      <p:sp>
        <p:nvSpPr>
          <p:cNvPr id="12300" name="Rectangle 12"/>
          <p:cNvSpPr>
            <a:spLocks noGrp="1" noChangeArrowheads="1"/>
          </p:cNvSpPr>
          <p:nvPr>
            <p:ph type="body" idx="1"/>
          </p:nvPr>
        </p:nvSpPr>
        <p:spPr bwMode="auto">
          <a:xfrm>
            <a:off x="1066800" y="210185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p>
        </p:txBody>
      </p:sp>
    </p:spTree>
  </p:cSld>
  <p:clrMap bg1="lt1" tx1="dk1" bg2="lt2" tx2="dk2" accent1="accent1" accent2="accent2" accent3="accent3" accent4="accent4" accent5="accent5" accent6="accent6" hlink="hlink" folHlink="folHlink"/>
  <p:sldLayoutIdLst>
    <p:sldLayoutId id="2147483650" r:id="rId1"/>
    <p:sldLayoutId id="2147483673"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indent="0" algn="l" defTabSz="914400" rtl="0" eaLnBrk="1" fontAlgn="base" latinLnBrk="0" hangingPunct="1">
        <a:lnSpc>
          <a:spcPct val="100000"/>
        </a:lnSpc>
        <a:spcBef>
          <a:spcPct val="0"/>
        </a:spcBef>
        <a:spcAft>
          <a:spcPct val="0"/>
        </a:spcAft>
        <a:buClrTx/>
        <a:buSzTx/>
        <a:buFontTx/>
        <a:buNone/>
        <a:tabLst/>
        <a:defRPr lang="tr-TR" sz="2000" b="1" i="1" smtClean="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57200" indent="-457200" algn="l" rtl="0" fontAlgn="base">
        <a:spcBef>
          <a:spcPct val="20000"/>
        </a:spcBef>
        <a:spcAft>
          <a:spcPct val="0"/>
        </a:spcAft>
        <a:buClr>
          <a:srgbClr val="A50021"/>
        </a:buClr>
        <a:buSzPct val="75000"/>
        <a:buFont typeface="Wingdings" pitchFamily="2" charset="2"/>
        <a:buChar char="n"/>
        <a:defRPr sz="3200">
          <a:solidFill>
            <a:schemeClr val="tx1"/>
          </a:solidFill>
          <a:latin typeface="+mn-lt"/>
          <a:ea typeface="+mn-ea"/>
          <a:cs typeface="+mn-cs"/>
        </a:defRPr>
      </a:lvl1pPr>
      <a:lvl2pPr marL="1027113" indent="-45561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0013" indent="-228600" algn="l" rtl="0" fontAlgn="base">
        <a:spcBef>
          <a:spcPct val="20000"/>
        </a:spcBef>
        <a:spcAft>
          <a:spcPct val="0"/>
        </a:spcAft>
        <a:buClr>
          <a:srgbClr val="666699"/>
        </a:buClr>
        <a:buSzPct val="70000"/>
        <a:buFont typeface="Wingdings" pitchFamily="2" charset="2"/>
        <a:buChar char="n"/>
        <a:defRPr sz="2400">
          <a:solidFill>
            <a:schemeClr val="tx1"/>
          </a:solidFill>
          <a:latin typeface="+mn-lt"/>
        </a:defRPr>
      </a:lvl3pPr>
      <a:lvl4pPr marL="1712913" indent="-228600" algn="l" rtl="0" fontAlgn="base">
        <a:spcBef>
          <a:spcPct val="20000"/>
        </a:spcBef>
        <a:spcAft>
          <a:spcPct val="0"/>
        </a:spcAft>
        <a:buSzPct val="60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268B75-2442-426F-A1B7-CAE78DFE764A}"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E15F16-870E-4D77-A18B-48A0BDD996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E964B-438C-4CF5-A7D0-B9B97E1780FB}"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59DF7-6553-4E64-9A54-9C5649B4487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285720" y="571480"/>
            <a:ext cx="8626475" cy="1071571"/>
          </a:xfrm>
        </p:spPr>
        <p:txBody>
          <a:bodyPr/>
          <a:lstStyle/>
          <a:p>
            <a:pPr algn="ctr"/>
            <a:r>
              <a:rPr lang="tr-TR" sz="3200" b="1" dirty="0" smtClean="0"/>
              <a:t>MUTLU YAŞAM, BAŞARILI KARİYER</a:t>
            </a:r>
            <a:r>
              <a:rPr lang="tr-TR" sz="3200" dirty="0" smtClean="0"/>
              <a:t/>
            </a:r>
            <a:br>
              <a:rPr lang="tr-TR" sz="3200" dirty="0" smtClean="0"/>
            </a:br>
            <a:r>
              <a:rPr lang="tr-TR" sz="3200" b="1" dirty="0" smtClean="0"/>
              <a:t>#</a:t>
            </a:r>
            <a:r>
              <a:rPr lang="tr-TR" sz="3200" b="1" dirty="0" err="1" smtClean="0"/>
              <a:t>güncellemenizvar</a:t>
            </a:r>
            <a:endParaRPr lang="tr-TR" sz="3200" dirty="0"/>
          </a:p>
        </p:txBody>
      </p:sp>
      <p:sp>
        <p:nvSpPr>
          <p:cNvPr id="17411" name="Rectangle 3"/>
          <p:cNvSpPr>
            <a:spLocks noGrp="1" noChangeArrowheads="1"/>
          </p:cNvSpPr>
          <p:nvPr>
            <p:ph type="subTitle" idx="4294967295"/>
          </p:nvPr>
        </p:nvSpPr>
        <p:spPr>
          <a:xfrm>
            <a:off x="357158" y="4286256"/>
            <a:ext cx="8424862" cy="1143008"/>
          </a:xfrm>
        </p:spPr>
        <p:txBody>
          <a:bodyPr/>
          <a:lstStyle/>
          <a:p>
            <a:pPr algn="ctr">
              <a:buNone/>
            </a:pPr>
            <a:r>
              <a:rPr lang="tr-TR" sz="2800" b="1" dirty="0" smtClean="0">
                <a:solidFill>
                  <a:srgbClr val="002060"/>
                </a:solidFill>
              </a:rPr>
              <a:t>BÖLÜM 15</a:t>
            </a:r>
          </a:p>
          <a:p>
            <a:pPr algn="ctr">
              <a:buNone/>
            </a:pPr>
            <a:r>
              <a:rPr lang="tr-TR" sz="2800" b="1" dirty="0" smtClean="0">
                <a:solidFill>
                  <a:srgbClr val="002060"/>
                </a:solidFill>
              </a:rPr>
              <a:t>GENEL VE AKADEMİK YAZIM</a:t>
            </a:r>
          </a:p>
        </p:txBody>
      </p:sp>
      <p:sp>
        <p:nvSpPr>
          <p:cNvPr id="4" name="Rectangle 2"/>
          <p:cNvSpPr txBox="1">
            <a:spLocks noChangeArrowheads="1"/>
          </p:cNvSpPr>
          <p:nvPr/>
        </p:nvSpPr>
        <p:spPr bwMode="auto">
          <a:xfrm>
            <a:off x="342930" y="2143116"/>
            <a:ext cx="8443912" cy="5715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b="1" i="0" u="none" strike="noStrike" kern="0" cap="none" spc="0" normalizeH="0" baseline="0" noProof="0" dirty="0" smtClean="0">
                <a:ln>
                  <a:noFill/>
                </a:ln>
                <a:solidFill>
                  <a:srgbClr val="002060"/>
                </a:solidFill>
                <a:effectLst/>
                <a:uLnTx/>
                <a:uFillTx/>
                <a:latin typeface="+mj-lt"/>
                <a:ea typeface="+mj-ea"/>
                <a:cs typeface="+mj-cs"/>
              </a:rPr>
              <a:t>Prof. Dr. Hüseyin GÜL</a:t>
            </a:r>
            <a:endParaRPr kumimoji="0" lang="tr-TR" b="1" i="0" u="none" strike="noStrike" kern="0" cap="none" spc="0" normalizeH="0" baseline="0" noProof="0" dirty="0">
              <a:ln>
                <a:noFill/>
              </a:ln>
              <a:solidFill>
                <a:srgbClr val="00206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3200"/>
              <a:t>Blog Yazmak</a:t>
            </a:r>
            <a:endParaRPr sz="3200" dirty="0">
              <a:solidFill>
                <a:srgbClr val="002060"/>
              </a:solidFill>
            </a:endParaRPr>
          </a:p>
        </p:txBody>
      </p:sp>
      <p:sp>
        <p:nvSpPr>
          <p:cNvPr id="20483" name="Rectangle 3"/>
          <p:cNvSpPr>
            <a:spLocks noGrp="1" noChangeArrowheads="1"/>
          </p:cNvSpPr>
          <p:nvPr>
            <p:ph type="body" idx="1"/>
          </p:nvPr>
        </p:nvSpPr>
        <p:spPr>
          <a:xfrm>
            <a:off x="357158" y="1285860"/>
            <a:ext cx="8643998" cy="5214974"/>
          </a:xfrm>
        </p:spPr>
        <p:txBody>
          <a:bodyPr/>
          <a:lstStyle/>
          <a:p>
            <a:r>
              <a:rPr lang="tr-TR" sz="2700" b="1" dirty="0" err="1" smtClean="0">
                <a:solidFill>
                  <a:srgbClr val="C00000"/>
                </a:solidFill>
              </a:rPr>
              <a:t>Blog</a:t>
            </a:r>
            <a:r>
              <a:rPr lang="tr-TR" sz="2700" b="1" dirty="0" smtClean="0">
                <a:solidFill>
                  <a:srgbClr val="C00000"/>
                </a:solidFill>
              </a:rPr>
              <a:t>, web ve </a:t>
            </a:r>
            <a:r>
              <a:rPr lang="tr-TR" sz="2700" b="1" dirty="0" err="1" smtClean="0">
                <a:solidFill>
                  <a:srgbClr val="C00000"/>
                </a:solidFill>
              </a:rPr>
              <a:t>log</a:t>
            </a:r>
            <a:r>
              <a:rPr lang="tr-TR" sz="2700" b="1" dirty="0" smtClean="0">
                <a:solidFill>
                  <a:srgbClr val="C00000"/>
                </a:solidFill>
              </a:rPr>
              <a:t> kelimelerinin birleşiminden elde edilmiştir. </a:t>
            </a:r>
          </a:p>
          <a:p>
            <a:r>
              <a:rPr lang="tr-TR" sz="2700" b="1" dirty="0" err="1" smtClean="0">
                <a:solidFill>
                  <a:srgbClr val="070605"/>
                </a:solidFill>
              </a:rPr>
              <a:t>Blog</a:t>
            </a:r>
            <a:r>
              <a:rPr lang="tr-TR" sz="2700" b="1" dirty="0" smtClean="0">
                <a:solidFill>
                  <a:srgbClr val="070605"/>
                </a:solidFill>
              </a:rPr>
              <a:t>, insanların bildiklerini, düşüncelerini ve deneyimlerini, web tabanlı olarak hedef kitlesiyle paylaşmasını sağlar. </a:t>
            </a:r>
          </a:p>
          <a:p>
            <a:r>
              <a:rPr lang="tr-TR" sz="2700" b="1" dirty="0" smtClean="0">
                <a:solidFill>
                  <a:srgbClr val="0070C0"/>
                </a:solidFill>
              </a:rPr>
              <a:t>Kişisel internet sayfalarının bir türevidir. </a:t>
            </a:r>
          </a:p>
          <a:p>
            <a:r>
              <a:rPr lang="tr-TR" sz="2700" b="1" dirty="0" smtClean="0">
                <a:solidFill>
                  <a:srgbClr val="C00000"/>
                </a:solidFill>
              </a:rPr>
              <a:t>Kullanım amacına göre web günlüğü de denir. </a:t>
            </a:r>
          </a:p>
          <a:p>
            <a:r>
              <a:rPr lang="tr-TR" sz="2700" b="1" dirty="0" err="1" smtClean="0">
                <a:solidFill>
                  <a:srgbClr val="070605"/>
                </a:solidFill>
              </a:rPr>
              <a:t>Blogların</a:t>
            </a:r>
            <a:r>
              <a:rPr lang="tr-TR" sz="2700" b="1" dirty="0" smtClean="0">
                <a:solidFill>
                  <a:srgbClr val="070605"/>
                </a:solidFill>
              </a:rPr>
              <a:t> içeriğini üreten ve </a:t>
            </a:r>
            <a:r>
              <a:rPr lang="tr-TR" sz="2700" b="1" dirty="0" err="1" smtClean="0">
                <a:solidFill>
                  <a:srgbClr val="070605"/>
                </a:solidFill>
              </a:rPr>
              <a:t>webde</a:t>
            </a:r>
            <a:r>
              <a:rPr lang="tr-TR" sz="2700" b="1" dirty="0" smtClean="0">
                <a:solidFill>
                  <a:srgbClr val="070605"/>
                </a:solidFill>
              </a:rPr>
              <a:t> yayınlayan sayfa sahipleri de </a:t>
            </a:r>
            <a:r>
              <a:rPr lang="tr-TR" sz="2700" b="1" dirty="0" err="1" smtClean="0">
                <a:solidFill>
                  <a:srgbClr val="070605"/>
                </a:solidFill>
              </a:rPr>
              <a:t>blogger</a:t>
            </a:r>
            <a:r>
              <a:rPr lang="tr-TR" sz="2700" b="1" dirty="0" smtClean="0">
                <a:solidFill>
                  <a:srgbClr val="070605"/>
                </a:solidFill>
              </a:rPr>
              <a:t> olarak adlandırılır. </a:t>
            </a:r>
          </a:p>
          <a:p>
            <a:r>
              <a:rPr lang="tr-TR" sz="2700" b="1" dirty="0" err="1" smtClean="0">
                <a:solidFill>
                  <a:srgbClr val="0070C0"/>
                </a:solidFill>
              </a:rPr>
              <a:t>Blog</a:t>
            </a:r>
            <a:r>
              <a:rPr lang="tr-TR" sz="2700" b="1" dirty="0" smtClean="0">
                <a:solidFill>
                  <a:srgbClr val="0070C0"/>
                </a:solidFill>
              </a:rPr>
              <a:t> yazmak için gerekli temel iki şey bir bilgisayar ile sakin bir çalışma ortamıdır.</a:t>
            </a:r>
            <a:endParaRPr lang="tr-TR" sz="2700" b="1" dirty="0">
              <a:solidFill>
                <a:srgbClr val="0070C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571480"/>
            <a:ext cx="8515350" cy="695340"/>
          </a:xfrm>
        </p:spPr>
        <p:txBody>
          <a:bodyPr/>
          <a:lstStyle/>
          <a:p>
            <a:r>
              <a:rPr sz="2800"/>
              <a:t>Yazımda Kaynak Gösterme</a:t>
            </a:r>
          </a:p>
        </p:txBody>
      </p:sp>
      <p:sp>
        <p:nvSpPr>
          <p:cNvPr id="20483" name="Rectangle 3"/>
          <p:cNvSpPr>
            <a:spLocks noGrp="1" noChangeArrowheads="1"/>
          </p:cNvSpPr>
          <p:nvPr>
            <p:ph type="body" idx="1"/>
          </p:nvPr>
        </p:nvSpPr>
        <p:spPr>
          <a:xfrm>
            <a:off x="357158" y="1357298"/>
            <a:ext cx="8643966" cy="5143536"/>
          </a:xfrm>
        </p:spPr>
        <p:txBody>
          <a:bodyPr/>
          <a:lstStyle/>
          <a:p>
            <a:pPr lvl="0">
              <a:spcBef>
                <a:spcPts val="0"/>
              </a:spcBef>
              <a:spcAft>
                <a:spcPts val="500"/>
              </a:spcAft>
            </a:pPr>
            <a:r>
              <a:rPr lang="tr-TR" sz="2600" b="1" dirty="0" smtClean="0">
                <a:solidFill>
                  <a:srgbClr val="C00000"/>
                </a:solidFill>
              </a:rPr>
              <a:t>Yazımında metin içi ya da dipnotlu kaynak gösterme yöntemi kullanılabilir. </a:t>
            </a:r>
          </a:p>
          <a:p>
            <a:pPr lvl="0">
              <a:spcBef>
                <a:spcPts val="0"/>
              </a:spcBef>
              <a:spcAft>
                <a:spcPts val="500"/>
              </a:spcAft>
            </a:pPr>
            <a:r>
              <a:rPr lang="tr-TR" sz="2600" b="1" dirty="0" smtClean="0">
                <a:solidFill>
                  <a:srgbClr val="070605"/>
                </a:solidFill>
              </a:rPr>
              <a:t>Seçilen kaynak gösterme yöntemine tüm metinde bağlı kalınmalıdır.</a:t>
            </a:r>
          </a:p>
          <a:p>
            <a:pPr lvl="0">
              <a:spcBef>
                <a:spcPts val="0"/>
              </a:spcBef>
              <a:spcAft>
                <a:spcPts val="500"/>
              </a:spcAft>
            </a:pPr>
            <a:r>
              <a:rPr lang="tr-TR" sz="2600" b="1" dirty="0" smtClean="0">
                <a:solidFill>
                  <a:srgbClr val="0070C0"/>
                </a:solidFill>
              </a:rPr>
              <a:t>Başka kaynaklarda yer alan görüş, bilgi ya da bulguların özü değiştirilmeden, ödevi hazırlayanın kendi cümleleriyle özetlenerek verilmesine ‘dolaylı aktarma’ ya da ‘gönderme’ denir. </a:t>
            </a:r>
          </a:p>
          <a:p>
            <a:pPr lvl="0">
              <a:spcBef>
                <a:spcPts val="0"/>
              </a:spcBef>
              <a:spcAft>
                <a:spcPts val="500"/>
              </a:spcAft>
            </a:pPr>
            <a:r>
              <a:rPr lang="tr-TR" sz="2600" b="1" dirty="0" smtClean="0">
                <a:solidFill>
                  <a:srgbClr val="C00000"/>
                </a:solidFill>
              </a:rPr>
              <a:t>Bu görüş, bilgi ya da bulgular hiç değiştirilmeden, aynen aktarılıyor ise, buna ‘doğrudan aktarma’ ya da ‘alıntı’ denir. </a:t>
            </a:r>
          </a:p>
          <a:p>
            <a:pPr lvl="0">
              <a:spcBef>
                <a:spcPts val="0"/>
              </a:spcBef>
              <a:spcAft>
                <a:spcPts val="500"/>
              </a:spcAft>
            </a:pPr>
            <a:r>
              <a:rPr lang="tr-TR" sz="2600" b="1" dirty="0" smtClean="0">
                <a:solidFill>
                  <a:srgbClr val="070605"/>
                </a:solidFill>
              </a:rPr>
              <a:t>Yararlanılan her kaynak, ‘Kaynakça’da verilir.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571480"/>
            <a:ext cx="8515350" cy="695340"/>
          </a:xfrm>
        </p:spPr>
        <p:txBody>
          <a:bodyPr/>
          <a:lstStyle/>
          <a:p>
            <a:r>
              <a:rPr sz="2800"/>
              <a:t>Araştırma ve Bilim Etiği</a:t>
            </a:r>
          </a:p>
        </p:txBody>
      </p:sp>
      <p:sp>
        <p:nvSpPr>
          <p:cNvPr id="20483" name="Rectangle 3"/>
          <p:cNvSpPr>
            <a:spLocks noGrp="1" noChangeArrowheads="1"/>
          </p:cNvSpPr>
          <p:nvPr>
            <p:ph type="body" idx="1"/>
          </p:nvPr>
        </p:nvSpPr>
        <p:spPr>
          <a:xfrm>
            <a:off x="357158" y="1357298"/>
            <a:ext cx="8643966" cy="5143536"/>
          </a:xfrm>
        </p:spPr>
        <p:txBody>
          <a:bodyPr/>
          <a:lstStyle/>
          <a:p>
            <a:pPr lvl="0">
              <a:spcBef>
                <a:spcPts val="0"/>
              </a:spcBef>
              <a:spcAft>
                <a:spcPts val="500"/>
              </a:spcAft>
            </a:pPr>
            <a:r>
              <a:rPr lang="tr-TR" sz="2800" b="1" i="1" dirty="0" smtClean="0">
                <a:solidFill>
                  <a:srgbClr val="C00000"/>
                </a:solidFill>
              </a:rPr>
              <a:t>Araştırma etiği ya da bilim etiği (ahlakı</a:t>
            </a:r>
            <a:r>
              <a:rPr lang="tr-TR" sz="2800" b="1" dirty="0" smtClean="0">
                <a:solidFill>
                  <a:srgbClr val="C00000"/>
                </a:solidFill>
              </a:rPr>
              <a:t>), bilimsel araştırmanın finansmanı, amacı, konusu, yönteminin saptanması, yürütülmesi ve bulgularının değerlendirilmesi ile ilgili uyulması gerekli ahlaki ve bilimsel standartlardır.  </a:t>
            </a:r>
          </a:p>
          <a:p>
            <a:pPr lvl="0">
              <a:spcBef>
                <a:spcPts val="0"/>
              </a:spcBef>
              <a:spcAft>
                <a:spcPts val="500"/>
              </a:spcAft>
            </a:pPr>
            <a:r>
              <a:rPr lang="tr-TR" sz="2800" b="1" dirty="0" smtClean="0">
                <a:solidFill>
                  <a:srgbClr val="070605"/>
                </a:solidFill>
              </a:rPr>
              <a:t>En fazla etik sorun, atıf vermede yaşanmaktadır. Eğer başka kaynaktan yararlanıldıysa atıf vermek ve kaynağı kaynakçada belirtmemek gerekir.</a:t>
            </a:r>
          </a:p>
          <a:p>
            <a:r>
              <a:rPr lang="tr-TR" sz="2800" b="1" i="1" dirty="0" smtClean="0">
                <a:solidFill>
                  <a:srgbClr val="0070C0"/>
                </a:solidFill>
              </a:rPr>
              <a:t>Ayrıca, şarlatanlık</a:t>
            </a:r>
            <a:r>
              <a:rPr lang="tr-TR" sz="2800" b="1" dirty="0" smtClean="0">
                <a:solidFill>
                  <a:srgbClr val="0070C0"/>
                </a:solidFill>
              </a:rPr>
              <a:t>, </a:t>
            </a:r>
            <a:r>
              <a:rPr lang="tr-TR" sz="2800" b="1" i="1" dirty="0" smtClean="0">
                <a:solidFill>
                  <a:srgbClr val="0070C0"/>
                </a:solidFill>
              </a:rPr>
              <a:t>bilimsel sahtecilik</a:t>
            </a:r>
            <a:r>
              <a:rPr lang="tr-TR" sz="2800" b="1" dirty="0" smtClean="0">
                <a:solidFill>
                  <a:srgbClr val="0070C0"/>
                </a:solidFill>
              </a:rPr>
              <a:t>, </a:t>
            </a:r>
            <a:r>
              <a:rPr lang="tr-TR" sz="2800" b="1" i="1" dirty="0" smtClean="0">
                <a:solidFill>
                  <a:srgbClr val="0070C0"/>
                </a:solidFill>
              </a:rPr>
              <a:t>intihal</a:t>
            </a:r>
            <a:r>
              <a:rPr lang="tr-TR" sz="2800" b="1" dirty="0" smtClean="0">
                <a:solidFill>
                  <a:srgbClr val="0070C0"/>
                </a:solidFill>
              </a:rPr>
              <a:t>, </a:t>
            </a:r>
            <a:r>
              <a:rPr lang="tr-TR" sz="2800" b="1" i="1" dirty="0" smtClean="0">
                <a:solidFill>
                  <a:srgbClr val="0070C0"/>
                </a:solidFill>
              </a:rPr>
              <a:t>tekrar ya da mükerrer yayın</a:t>
            </a:r>
            <a:r>
              <a:rPr lang="tr-TR" sz="2800" b="1" dirty="0" smtClean="0">
                <a:solidFill>
                  <a:srgbClr val="0070C0"/>
                </a:solidFill>
              </a:rPr>
              <a:t>, </a:t>
            </a:r>
            <a:r>
              <a:rPr lang="tr-TR" sz="2800" b="1" i="1" dirty="0" smtClean="0">
                <a:solidFill>
                  <a:srgbClr val="0070C0"/>
                </a:solidFill>
              </a:rPr>
              <a:t>dilimleme, çarpıtma, haksız ya da armağan yazarlık</a:t>
            </a:r>
            <a:r>
              <a:rPr lang="tr-TR" sz="2800" b="1" dirty="0" smtClean="0">
                <a:solidFill>
                  <a:srgbClr val="0070C0"/>
                </a:solidFill>
              </a:rPr>
              <a:t> gibi etik ihlal türleri vardır.</a:t>
            </a:r>
            <a:endParaRPr lang="tr-TR" sz="2800" b="1" dirty="0">
              <a:solidFill>
                <a:srgbClr val="0070C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1857356" y="2071678"/>
            <a:ext cx="5587981" cy="503238"/>
          </a:xfrm>
        </p:spPr>
        <p:txBody>
          <a:bodyPr/>
          <a:lstStyle/>
          <a:p>
            <a:r>
              <a:rPr sz="3200" smtClean="0">
                <a:solidFill>
                  <a:srgbClr val="D38E03"/>
                </a:solidFill>
              </a:rPr>
              <a:t>15. Bölüm </a:t>
            </a:r>
            <a:r>
              <a:rPr lang="tr-TR" sz="3200" dirty="0" smtClean="0">
                <a:solidFill>
                  <a:srgbClr val="D38E03"/>
                </a:solidFill>
              </a:rPr>
              <a:t>Sonu </a:t>
            </a:r>
            <a:r>
              <a:rPr sz="3200" smtClean="0">
                <a:solidFill>
                  <a:srgbClr val="D38E03"/>
                </a:solidFill>
              </a:rPr>
              <a:t>– </a:t>
            </a:r>
            <a:r>
              <a:rPr lang="tr-TR" sz="3200" dirty="0" smtClean="0">
                <a:solidFill>
                  <a:srgbClr val="D38E03"/>
                </a:solidFill>
              </a:rPr>
              <a:t>Teşekkürler</a:t>
            </a:r>
            <a:endParaRPr lang="tr-TR" sz="3200" dirty="0">
              <a:solidFill>
                <a:srgbClr val="D38E03"/>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l="15922" t="10742" r="17642" b="6250"/>
          <a:stretch>
            <a:fillRect/>
          </a:stretch>
        </p:blipFill>
        <p:spPr bwMode="auto">
          <a:xfrm>
            <a:off x="428596" y="743309"/>
            <a:ext cx="8501122" cy="597183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3200" smtClean="0"/>
              <a:t>Yazmak</a:t>
            </a:r>
            <a:endParaRPr sz="3200" dirty="0">
              <a:solidFill>
                <a:srgbClr val="002060"/>
              </a:solidFill>
            </a:endParaRPr>
          </a:p>
        </p:txBody>
      </p:sp>
      <p:sp>
        <p:nvSpPr>
          <p:cNvPr id="20483" name="Rectangle 3"/>
          <p:cNvSpPr>
            <a:spLocks noGrp="1" noChangeArrowheads="1"/>
          </p:cNvSpPr>
          <p:nvPr>
            <p:ph type="body" idx="1"/>
          </p:nvPr>
        </p:nvSpPr>
        <p:spPr>
          <a:xfrm>
            <a:off x="357158" y="1428736"/>
            <a:ext cx="8643966" cy="4714908"/>
          </a:xfrm>
        </p:spPr>
        <p:txBody>
          <a:bodyPr/>
          <a:lstStyle/>
          <a:p>
            <a:r>
              <a:rPr lang="tr-TR" sz="2800" b="1" dirty="0" smtClean="0">
                <a:solidFill>
                  <a:srgbClr val="C00000"/>
                </a:solidFill>
              </a:rPr>
              <a:t>Yazmak, kafanızdakini yazıya dökme eylemidir</a:t>
            </a:r>
          </a:p>
          <a:p>
            <a:r>
              <a:rPr lang="tr-TR" sz="2800" b="1" dirty="0" smtClean="0">
                <a:solidFill>
                  <a:srgbClr val="070605"/>
                </a:solidFill>
              </a:rPr>
              <a:t>Ciddi , sistemli ve disiplinli çaba ister. </a:t>
            </a:r>
          </a:p>
          <a:p>
            <a:r>
              <a:rPr lang="tr-TR" sz="2800" b="1" dirty="0" smtClean="0">
                <a:solidFill>
                  <a:srgbClr val="0070C0"/>
                </a:solidFill>
              </a:rPr>
              <a:t>Yazmak istediğiniz konuda bilgi ve deneyim gerekir.</a:t>
            </a:r>
          </a:p>
          <a:p>
            <a:r>
              <a:rPr lang="tr-TR" sz="2800" b="1" dirty="0" smtClean="0">
                <a:solidFill>
                  <a:srgbClr val="C00000"/>
                </a:solidFill>
              </a:rPr>
              <a:t>Kendi bilgileriniz ve deneyimleriniz varsa, bunları sistematik olarak düşünüp, derlemeniz ve yazdığınız konuyla ilişkilendirmeniz gerekir. </a:t>
            </a:r>
          </a:p>
          <a:p>
            <a:r>
              <a:rPr lang="tr-TR" sz="2800" b="1" dirty="0" smtClean="0">
                <a:solidFill>
                  <a:srgbClr val="070605"/>
                </a:solidFill>
              </a:rPr>
              <a:t>Yazma çabası için kişinin, dünyada olup bitenlere, çevresine, yaşadığı ortama ve insanlığın sorunlarına </a:t>
            </a:r>
            <a:r>
              <a:rPr lang="tr-TR" sz="2800" b="1" i="1" dirty="0" smtClean="0">
                <a:solidFill>
                  <a:srgbClr val="070605"/>
                </a:solidFill>
              </a:rPr>
              <a:t>ilgi ve merak duyması</a:t>
            </a:r>
            <a:r>
              <a:rPr lang="tr-TR" sz="2800" b="1" dirty="0" smtClean="0">
                <a:solidFill>
                  <a:srgbClr val="070605"/>
                </a:solidFill>
              </a:rPr>
              <a:t> gerekir alışkanlığınız yoksa yazmak güçtür. </a:t>
            </a:r>
            <a:endParaRPr lang="tr-TR" sz="2800" b="1" dirty="0">
              <a:solidFill>
                <a:srgbClr val="070605"/>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3200"/>
              <a:t>Yazım Türleri ve Stilleri</a:t>
            </a:r>
            <a:endParaRPr sz="3200" dirty="0">
              <a:solidFill>
                <a:srgbClr val="002060"/>
              </a:solidFill>
            </a:endParaRPr>
          </a:p>
        </p:txBody>
      </p:sp>
      <p:sp>
        <p:nvSpPr>
          <p:cNvPr id="20483" name="Rectangle 3"/>
          <p:cNvSpPr>
            <a:spLocks noGrp="1" noChangeArrowheads="1"/>
          </p:cNvSpPr>
          <p:nvPr>
            <p:ph type="body" idx="1"/>
          </p:nvPr>
        </p:nvSpPr>
        <p:spPr>
          <a:xfrm>
            <a:off x="214282" y="1285860"/>
            <a:ext cx="8786842" cy="5500702"/>
          </a:xfrm>
        </p:spPr>
        <p:txBody>
          <a:bodyPr/>
          <a:lstStyle/>
          <a:p>
            <a:pPr marL="360000" indent="-360000">
              <a:spcBef>
                <a:spcPts val="300"/>
              </a:spcBef>
            </a:pPr>
            <a:r>
              <a:rPr lang="tr-TR" sz="2600" b="1" dirty="0" smtClean="0"/>
              <a:t>Yazı, günlük, deneme, hikaye, </a:t>
            </a:r>
            <a:r>
              <a:rPr lang="tr-TR" sz="2600" b="1" dirty="0" err="1" smtClean="0"/>
              <a:t>blog</a:t>
            </a:r>
            <a:r>
              <a:rPr lang="tr-TR" sz="2600" b="1" dirty="0" smtClean="0"/>
              <a:t>, dönem, bitirme, seminer ya da araştırma ödevi, araştırma ya da proje raporu, tez, makale, bildiri ve kitap olabilir.</a:t>
            </a:r>
          </a:p>
          <a:p>
            <a:pPr marL="360000" indent="-360000">
              <a:spcBef>
                <a:spcPts val="300"/>
              </a:spcBef>
            </a:pPr>
            <a:r>
              <a:rPr lang="tr-TR" sz="2600" b="1" dirty="0" smtClean="0"/>
              <a:t>Akademik yazı, belirli bir düzen içinde, akıcı ve anlaşılır bir Türkçe ile yazım kurallarına uygun olarak ve bilimsel bir dille yazılmış bir makale, bilimsel rapor ya da araştırma ödevidir. </a:t>
            </a:r>
          </a:p>
          <a:p>
            <a:pPr marL="360000" indent="-360000">
              <a:spcBef>
                <a:spcPts val="300"/>
              </a:spcBef>
            </a:pPr>
            <a:r>
              <a:rPr lang="tr-TR" sz="2600" b="1" dirty="0" smtClean="0"/>
              <a:t> Eğer yazıyı kendinizi vererek ve kendinizden bir şeyler katarak siz yazdıysanız, o yazı sizin düşüncelerinizi, yaklaşımınızı ve stilinizi yansıtır. </a:t>
            </a:r>
          </a:p>
          <a:p>
            <a:pPr marL="360000" indent="-360000">
              <a:spcBef>
                <a:spcPts val="300"/>
              </a:spcBef>
            </a:pPr>
            <a:r>
              <a:rPr lang="tr-TR" sz="2600" b="1" dirty="0" smtClean="0"/>
              <a:t>Her yazarın zamanla bir kişiliği ve stili oluşur. </a:t>
            </a:r>
          </a:p>
          <a:p>
            <a:pPr marL="360000" indent="-360000">
              <a:spcBef>
                <a:spcPts val="300"/>
              </a:spcBef>
            </a:pPr>
            <a:r>
              <a:rPr lang="tr-TR" sz="2600" b="1" dirty="0" smtClean="0"/>
              <a:t>Yazar için bir stil inşası sürecinin anlamı aslında “</a:t>
            </a:r>
            <a:r>
              <a:rPr lang="tr-TR" sz="2600" b="1" i="1" dirty="0" smtClean="0"/>
              <a:t>kendini keşfetme</a:t>
            </a:r>
            <a:r>
              <a:rPr lang="tr-TR" sz="2600" b="1" dirty="0" smtClean="0"/>
              <a:t>” ve “</a:t>
            </a:r>
            <a:r>
              <a:rPr lang="tr-TR" sz="2600" b="1" i="1" dirty="0" smtClean="0"/>
              <a:t>kendisi</a:t>
            </a:r>
            <a:r>
              <a:rPr lang="tr-TR" sz="2600" b="1" dirty="0" smtClean="0"/>
              <a:t> </a:t>
            </a:r>
            <a:r>
              <a:rPr lang="tr-TR" sz="2600" b="1" i="1" dirty="0" smtClean="0"/>
              <a:t>olma</a:t>
            </a:r>
            <a:r>
              <a:rPr lang="tr-TR" sz="2600" b="1" dirty="0" smtClean="0"/>
              <a:t>” sürecidir. </a:t>
            </a:r>
            <a:endParaRPr lang="tr-TR" sz="26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3200"/>
              <a:t>Yazıma İlişkin Temel Bazı Genel Özellikler</a:t>
            </a:r>
            <a:endParaRPr sz="3200" dirty="0">
              <a:solidFill>
                <a:srgbClr val="002060"/>
              </a:solidFill>
            </a:endParaRPr>
          </a:p>
        </p:txBody>
      </p:sp>
      <p:sp>
        <p:nvSpPr>
          <p:cNvPr id="20483" name="Rectangle 3"/>
          <p:cNvSpPr>
            <a:spLocks noGrp="1" noChangeArrowheads="1"/>
          </p:cNvSpPr>
          <p:nvPr>
            <p:ph type="body" idx="1"/>
          </p:nvPr>
        </p:nvSpPr>
        <p:spPr>
          <a:xfrm>
            <a:off x="357158" y="1357298"/>
            <a:ext cx="8643966" cy="4214842"/>
          </a:xfrm>
        </p:spPr>
        <p:txBody>
          <a:bodyPr/>
          <a:lstStyle/>
          <a:p>
            <a:r>
              <a:rPr lang="tr-TR" sz="2800" b="1" i="1" dirty="0" smtClean="0">
                <a:solidFill>
                  <a:srgbClr val="C00000"/>
                </a:solidFill>
              </a:rPr>
              <a:t>Genel olarak, yazı, </a:t>
            </a:r>
            <a:r>
              <a:rPr lang="tr-TR" sz="2800" b="1" dirty="0" smtClean="0">
                <a:solidFill>
                  <a:srgbClr val="C00000"/>
                </a:solidFill>
              </a:rPr>
              <a:t>bölümler, alt bölümler, paragraflar, cümleler ve kelimeler kısa olmalıdır.</a:t>
            </a:r>
          </a:p>
          <a:p>
            <a:r>
              <a:rPr lang="tr-TR" sz="2800" b="1" dirty="0" smtClean="0">
                <a:solidFill>
                  <a:srgbClr val="070605"/>
                </a:solidFill>
              </a:rPr>
              <a:t>Yazımda zorunlu olmadıkça çok uzun cümleler kullanmaktan kaçının.</a:t>
            </a:r>
          </a:p>
          <a:p>
            <a:r>
              <a:rPr lang="tr-TR" sz="2800" b="1" dirty="0" smtClean="0">
                <a:solidFill>
                  <a:srgbClr val="0070C0"/>
                </a:solidFill>
              </a:rPr>
              <a:t>Doğal, akıcı ve anlaşılır bir yazım dili kullanın. </a:t>
            </a:r>
          </a:p>
          <a:p>
            <a:r>
              <a:rPr lang="tr-TR" sz="2800" b="1" dirty="0" smtClean="0">
                <a:solidFill>
                  <a:srgbClr val="C00000"/>
                </a:solidFill>
              </a:rPr>
              <a:t>Başka yazarlardan kes-kopyala alıntılardan kaçının. </a:t>
            </a:r>
          </a:p>
          <a:p>
            <a:r>
              <a:rPr lang="tr-TR" sz="2800" b="1" dirty="0" smtClean="0">
                <a:solidFill>
                  <a:srgbClr val="070605"/>
                </a:solidFill>
              </a:rPr>
              <a:t>Birilerini taklit etmekten kaçının, fakat etkisi çok güçlüyse atıf yaparak alıntı yapın.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3200"/>
              <a:t>Yazma Sürecine İlişkin Teknik Öneriler</a:t>
            </a:r>
            <a:endParaRPr sz="3200" dirty="0">
              <a:solidFill>
                <a:srgbClr val="002060"/>
              </a:solidFill>
            </a:endParaRPr>
          </a:p>
        </p:txBody>
      </p:sp>
      <p:sp>
        <p:nvSpPr>
          <p:cNvPr id="20483" name="Rectangle 3"/>
          <p:cNvSpPr>
            <a:spLocks noGrp="1" noChangeArrowheads="1"/>
          </p:cNvSpPr>
          <p:nvPr>
            <p:ph type="body" idx="1"/>
          </p:nvPr>
        </p:nvSpPr>
        <p:spPr>
          <a:xfrm>
            <a:off x="357158" y="1428736"/>
            <a:ext cx="8643966" cy="5000660"/>
          </a:xfrm>
        </p:spPr>
        <p:txBody>
          <a:bodyPr/>
          <a:lstStyle/>
          <a:p>
            <a:pPr lvl="0"/>
            <a:r>
              <a:rPr lang="tr-TR" sz="2800" b="1" dirty="0" smtClean="0">
                <a:solidFill>
                  <a:srgbClr val="C00000"/>
                </a:solidFill>
              </a:rPr>
              <a:t>Her ana bölümün alt bölümleri olmalı</a:t>
            </a:r>
          </a:p>
          <a:p>
            <a:pPr lvl="0"/>
            <a:r>
              <a:rPr lang="tr-TR" sz="2800" b="1" dirty="0" smtClean="0">
                <a:solidFill>
                  <a:srgbClr val="070605"/>
                </a:solidFill>
              </a:rPr>
              <a:t>Alt bölümler ve başlıklar, ana bölümü açıklamalı</a:t>
            </a:r>
          </a:p>
          <a:p>
            <a:pPr lvl="0"/>
            <a:r>
              <a:rPr lang="tr-TR" sz="2800" b="1" dirty="0" smtClean="0">
                <a:solidFill>
                  <a:srgbClr val="0070C0"/>
                </a:solidFill>
              </a:rPr>
              <a:t>Her paragrafın ilk cümlesi, temel iddia ya da savın ne olduğunu açıkça vermeli</a:t>
            </a:r>
          </a:p>
          <a:p>
            <a:pPr lvl="0"/>
            <a:r>
              <a:rPr lang="tr-TR" sz="2800" b="1" dirty="0" smtClean="0">
                <a:solidFill>
                  <a:srgbClr val="C00000"/>
                </a:solidFill>
              </a:rPr>
              <a:t>Muğlak ifadeler kullanmayın</a:t>
            </a:r>
          </a:p>
          <a:p>
            <a:pPr lvl="0"/>
            <a:r>
              <a:rPr lang="tr-TR" sz="2800" b="1" dirty="0" smtClean="0">
                <a:solidFill>
                  <a:srgbClr val="070605"/>
                </a:solidFill>
              </a:rPr>
              <a:t>Yazınızı güçlendirecek somut rakam ve görseller aşırıya kaçmadan kullanılmalı </a:t>
            </a:r>
          </a:p>
          <a:p>
            <a:pPr lvl="0"/>
            <a:r>
              <a:rPr lang="tr-TR" sz="2800" b="1" dirty="0" smtClean="0">
                <a:solidFill>
                  <a:srgbClr val="0070C0"/>
                </a:solidFill>
              </a:rPr>
              <a:t>Vurgu yapmak için </a:t>
            </a:r>
            <a:r>
              <a:rPr lang="tr-TR" sz="2800" b="1" i="1" dirty="0" smtClean="0">
                <a:solidFill>
                  <a:srgbClr val="0070C0"/>
                </a:solidFill>
              </a:rPr>
              <a:t>italik</a:t>
            </a:r>
            <a:r>
              <a:rPr lang="tr-TR" sz="2800" b="1" dirty="0" smtClean="0">
                <a:solidFill>
                  <a:srgbClr val="0070C0"/>
                </a:solidFill>
              </a:rPr>
              <a:t>, kolay takip ve görünürlük için </a:t>
            </a:r>
            <a:r>
              <a:rPr lang="tr-TR" sz="2800" b="1" dirty="0" err="1" smtClean="0">
                <a:solidFill>
                  <a:srgbClr val="0070C0"/>
                </a:solidFill>
              </a:rPr>
              <a:t>maddeleme</a:t>
            </a:r>
            <a:r>
              <a:rPr lang="tr-TR" sz="2800" b="1" dirty="0" smtClean="0">
                <a:solidFill>
                  <a:srgbClr val="0070C0"/>
                </a:solidFill>
              </a:rPr>
              <a:t> ya da numaralandırma kullanılmalı </a:t>
            </a:r>
          </a:p>
          <a:p>
            <a:pPr lvl="0"/>
            <a:r>
              <a:rPr lang="tr-TR" sz="2800" b="1" dirty="0" smtClean="0">
                <a:solidFill>
                  <a:srgbClr val="C00000"/>
                </a:solidFill>
              </a:rPr>
              <a:t>Yazı kontrol için son kez okunmalı</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t>Araştırma Raporu ve Dönem - Bitirme Ödevi Yazımı</a:t>
            </a:r>
            <a:endParaRPr sz="2800" dirty="0">
              <a:solidFill>
                <a:srgbClr val="002060"/>
              </a:solidFill>
            </a:endParaRPr>
          </a:p>
        </p:txBody>
      </p:sp>
      <p:sp>
        <p:nvSpPr>
          <p:cNvPr id="20483" name="Rectangle 3"/>
          <p:cNvSpPr>
            <a:spLocks noGrp="1" noChangeArrowheads="1"/>
          </p:cNvSpPr>
          <p:nvPr>
            <p:ph type="body" idx="1"/>
          </p:nvPr>
        </p:nvSpPr>
        <p:spPr>
          <a:xfrm>
            <a:off x="357158" y="1428736"/>
            <a:ext cx="8643966" cy="5072098"/>
          </a:xfrm>
        </p:spPr>
        <p:txBody>
          <a:bodyPr/>
          <a:lstStyle/>
          <a:p>
            <a:pPr lvl="0"/>
            <a:r>
              <a:rPr lang="tr-TR" sz="2600" b="1" dirty="0" smtClean="0">
                <a:solidFill>
                  <a:srgbClr val="C00000"/>
                </a:solidFill>
              </a:rPr>
              <a:t>Araştırma raporu, bir araştırma projesi, bir araştırma ödevi ya da dönem ödevi için yapılan araştırma sonrasında ya da herhangi bir veri toplama süreci sonrasında bilimsel yazım kurallarına göre yazılan, araştırmanın bulgularının sunulduğu yazılı dokümandır. </a:t>
            </a:r>
          </a:p>
          <a:p>
            <a:pPr lvl="0"/>
            <a:r>
              <a:rPr lang="tr-TR" sz="2600" b="1" dirty="0" smtClean="0">
                <a:solidFill>
                  <a:srgbClr val="070605"/>
                </a:solidFill>
              </a:rPr>
              <a:t>Raporun </a:t>
            </a:r>
            <a:r>
              <a:rPr lang="tr-TR" sz="2600" b="1" i="1" dirty="0" smtClean="0">
                <a:solidFill>
                  <a:srgbClr val="070605"/>
                </a:solidFill>
              </a:rPr>
              <a:t>kapak sayfası</a:t>
            </a:r>
            <a:r>
              <a:rPr lang="tr-TR" sz="2600" b="1" dirty="0" smtClean="0">
                <a:solidFill>
                  <a:srgbClr val="070605"/>
                </a:solidFill>
              </a:rPr>
              <a:t> olmalıdır, başlığı, hazırlayana ve hazırlanana ait bilgiler verilmelidir.</a:t>
            </a:r>
          </a:p>
          <a:p>
            <a:pPr lvl="0"/>
            <a:r>
              <a:rPr lang="tr-TR" sz="2600" b="1" i="1" dirty="0" smtClean="0">
                <a:solidFill>
                  <a:srgbClr val="0070C0"/>
                </a:solidFill>
              </a:rPr>
              <a:t>Daha sonra giriş, gelişme, varsa</a:t>
            </a:r>
            <a:r>
              <a:rPr lang="tr-TR" sz="2600" b="1" dirty="0" smtClean="0">
                <a:solidFill>
                  <a:srgbClr val="0070C0"/>
                </a:solidFill>
              </a:rPr>
              <a:t> </a:t>
            </a:r>
            <a:r>
              <a:rPr lang="tr-TR" sz="2600" b="1" i="1" dirty="0" smtClean="0">
                <a:solidFill>
                  <a:srgbClr val="0070C0"/>
                </a:solidFill>
              </a:rPr>
              <a:t>bulguların sunulup değerlendirildiği ayrı bir bölüm ve</a:t>
            </a:r>
            <a:r>
              <a:rPr lang="tr-TR" sz="2600" b="1" dirty="0" smtClean="0">
                <a:solidFill>
                  <a:srgbClr val="0070C0"/>
                </a:solidFill>
              </a:rPr>
              <a:t> </a:t>
            </a:r>
            <a:r>
              <a:rPr lang="tr-TR" sz="2600" b="1" i="1" dirty="0" smtClean="0">
                <a:solidFill>
                  <a:srgbClr val="0070C0"/>
                </a:solidFill>
              </a:rPr>
              <a:t>sonuç</a:t>
            </a:r>
            <a:r>
              <a:rPr lang="tr-TR" sz="2600" b="1" dirty="0" smtClean="0">
                <a:solidFill>
                  <a:srgbClr val="0070C0"/>
                </a:solidFill>
              </a:rPr>
              <a:t> olmalı </a:t>
            </a:r>
          </a:p>
          <a:p>
            <a:pPr lvl="0"/>
            <a:r>
              <a:rPr lang="tr-TR" sz="2600" b="1" dirty="0" smtClean="0">
                <a:solidFill>
                  <a:srgbClr val="C00000"/>
                </a:solidFill>
              </a:rPr>
              <a:t>En sonda </a:t>
            </a:r>
            <a:r>
              <a:rPr lang="tr-TR" sz="2600" b="1" i="1" dirty="0" smtClean="0">
                <a:solidFill>
                  <a:srgbClr val="C00000"/>
                </a:solidFill>
              </a:rPr>
              <a:t>kaynakça</a:t>
            </a:r>
            <a:r>
              <a:rPr lang="tr-TR" sz="2600" b="1" dirty="0" smtClean="0">
                <a:solidFill>
                  <a:srgbClr val="C00000"/>
                </a:solidFill>
              </a:rPr>
              <a:t> ile kullanıldıysa, harita, kroki, tasarım gibi ekler raporun sonuna eklenmeli.</a:t>
            </a:r>
            <a:endParaRPr lang="tr-TR" sz="2600" b="1" dirty="0">
              <a:solidFill>
                <a:srgbClr val="C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571480"/>
            <a:ext cx="8515350" cy="695340"/>
          </a:xfrm>
        </p:spPr>
        <p:txBody>
          <a:bodyPr/>
          <a:lstStyle/>
          <a:p>
            <a:r>
              <a:rPr sz="2800"/>
              <a:t>Lisansüstü </a:t>
            </a:r>
            <a:r>
              <a:rPr sz="2800" smtClean="0"/>
              <a:t>Tezi </a:t>
            </a:r>
            <a:r>
              <a:rPr sz="2800"/>
              <a:t>Yazmak</a:t>
            </a:r>
          </a:p>
        </p:txBody>
      </p:sp>
      <p:sp>
        <p:nvSpPr>
          <p:cNvPr id="20483" name="Rectangle 3"/>
          <p:cNvSpPr>
            <a:spLocks noGrp="1" noChangeArrowheads="1"/>
          </p:cNvSpPr>
          <p:nvPr>
            <p:ph type="body" idx="1"/>
          </p:nvPr>
        </p:nvSpPr>
        <p:spPr>
          <a:xfrm>
            <a:off x="357158" y="1214422"/>
            <a:ext cx="8643966" cy="5429288"/>
          </a:xfrm>
        </p:spPr>
        <p:txBody>
          <a:bodyPr/>
          <a:lstStyle/>
          <a:p>
            <a:pPr lvl="0">
              <a:lnSpc>
                <a:spcPts val="3100"/>
              </a:lnSpc>
              <a:spcBef>
                <a:spcPts val="0"/>
              </a:spcBef>
              <a:spcAft>
                <a:spcPts val="600"/>
              </a:spcAft>
            </a:pPr>
            <a:r>
              <a:rPr lang="tr-TR" sz="2600" b="1" dirty="0" smtClean="0">
                <a:solidFill>
                  <a:srgbClr val="C00000"/>
                </a:solidFill>
              </a:rPr>
              <a:t>Tez hazırlamak, araştırma sorusuna ilişkin nesnel ve yansız olarak bulguları ortaya koyup değerlendirerek, araştırma sorusunun yanıtını ortaya koyduğumuz ve hipotezlerimizi test ettiğimiz bir süreçtir. </a:t>
            </a:r>
          </a:p>
          <a:p>
            <a:pPr>
              <a:lnSpc>
                <a:spcPts val="3100"/>
              </a:lnSpc>
              <a:spcBef>
                <a:spcPts val="0"/>
              </a:spcBef>
              <a:spcAft>
                <a:spcPts val="600"/>
              </a:spcAft>
            </a:pPr>
            <a:r>
              <a:rPr lang="tr-TR" sz="2600" b="1" i="1" dirty="0" smtClean="0">
                <a:solidFill>
                  <a:srgbClr val="070605"/>
                </a:solidFill>
              </a:rPr>
              <a:t>Bu süreçte önemli olan bilimsel yönteme bağlı kalmak ve nesnel ve yansız hareket edebilmek ve düşünebilmektir</a:t>
            </a:r>
            <a:r>
              <a:rPr lang="tr-TR" sz="2600" b="1" dirty="0" smtClean="0">
                <a:solidFill>
                  <a:srgbClr val="070605"/>
                </a:solidFill>
              </a:rPr>
              <a:t>. Çalışmanızın güvenilirliğini, geçerliliğini, kalitesini ve camiada kabulünü bu tutum sağlıyor.</a:t>
            </a:r>
          </a:p>
          <a:p>
            <a:pPr>
              <a:lnSpc>
                <a:spcPts val="3100"/>
              </a:lnSpc>
              <a:spcBef>
                <a:spcPts val="0"/>
              </a:spcBef>
              <a:spcAft>
                <a:spcPts val="600"/>
              </a:spcAft>
            </a:pPr>
            <a:r>
              <a:rPr lang="tr-TR" sz="2600" b="1" dirty="0" smtClean="0">
                <a:solidFill>
                  <a:srgbClr val="0070C0"/>
                </a:solidFill>
              </a:rPr>
              <a:t>Tez çalışmalarında ya da araştırmalarda en önemli ve zorlu aşama, araştırmanın amacını ortaya koyarak iyi bir araştırma konusu ve sorusu belirlemektir.</a:t>
            </a:r>
          </a:p>
          <a:p>
            <a:pPr>
              <a:lnSpc>
                <a:spcPts val="3100"/>
              </a:lnSpc>
              <a:spcBef>
                <a:spcPts val="0"/>
              </a:spcBef>
              <a:spcAft>
                <a:spcPts val="600"/>
              </a:spcAft>
            </a:pPr>
            <a:r>
              <a:rPr lang="tr-TR" sz="2600" b="1" i="1" dirty="0" smtClean="0">
                <a:solidFill>
                  <a:srgbClr val="C00000"/>
                </a:solidFill>
              </a:rPr>
              <a:t>Danışmanlık, </a:t>
            </a:r>
            <a:r>
              <a:rPr lang="tr-TR" sz="2600" b="1" dirty="0" smtClean="0">
                <a:solidFill>
                  <a:srgbClr val="C00000"/>
                </a:solidFill>
              </a:rPr>
              <a:t>öğrenciyi; kendini, dünyayı ve değişik konuları keşfetme sürecinde yönlendirme sürecidir.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857232"/>
            <a:ext cx="8301036" cy="785818"/>
          </a:xfrm>
        </p:spPr>
        <p:txBody>
          <a:bodyPr/>
          <a:lstStyle/>
          <a:p>
            <a:r>
              <a:rPr sz="2800"/>
              <a:t>Akademik Bir Araştırma Raporunun, Tezin ya da Makalenin ya da Ödevin Temel Bölümleri</a:t>
            </a:r>
          </a:p>
        </p:txBody>
      </p:sp>
      <p:sp>
        <p:nvSpPr>
          <p:cNvPr id="20483" name="Rectangle 3"/>
          <p:cNvSpPr>
            <a:spLocks noGrp="1" noChangeArrowheads="1"/>
          </p:cNvSpPr>
          <p:nvPr>
            <p:ph type="body" idx="1"/>
          </p:nvPr>
        </p:nvSpPr>
        <p:spPr>
          <a:xfrm>
            <a:off x="357190" y="1497328"/>
            <a:ext cx="8643966" cy="3429024"/>
          </a:xfrm>
        </p:spPr>
        <p:txBody>
          <a:bodyPr/>
          <a:lstStyle/>
          <a:p>
            <a:pPr lvl="0">
              <a:spcBef>
                <a:spcPts val="0"/>
              </a:spcBef>
            </a:pPr>
            <a:r>
              <a:rPr lang="tr-TR" sz="2700" b="1" dirty="0" smtClean="0">
                <a:solidFill>
                  <a:srgbClr val="C00000"/>
                </a:solidFill>
              </a:rPr>
              <a:t>Giriş</a:t>
            </a:r>
          </a:p>
          <a:p>
            <a:pPr lvl="0">
              <a:spcBef>
                <a:spcPts val="0"/>
              </a:spcBef>
            </a:pPr>
            <a:r>
              <a:rPr lang="tr-TR" sz="2700" b="1" dirty="0" smtClean="0">
                <a:solidFill>
                  <a:srgbClr val="070605"/>
                </a:solidFill>
              </a:rPr>
              <a:t>Kavramsal ve Kuramsal Çerçeve</a:t>
            </a:r>
            <a:endParaRPr lang="tr-TR" sz="2700" dirty="0" smtClean="0">
              <a:solidFill>
                <a:srgbClr val="070605"/>
              </a:solidFill>
            </a:endParaRPr>
          </a:p>
          <a:p>
            <a:pPr lvl="0">
              <a:spcBef>
                <a:spcPts val="0"/>
              </a:spcBef>
            </a:pPr>
            <a:r>
              <a:rPr lang="tr-TR" sz="2700" b="1" dirty="0" smtClean="0">
                <a:solidFill>
                  <a:srgbClr val="0070C0"/>
                </a:solidFill>
              </a:rPr>
              <a:t>Tarihsel ya da Mevcut Durum İncelemesi</a:t>
            </a:r>
          </a:p>
          <a:p>
            <a:pPr lvl="0">
              <a:spcBef>
                <a:spcPts val="0"/>
              </a:spcBef>
            </a:pPr>
            <a:r>
              <a:rPr lang="tr-TR" sz="2700" b="1" dirty="0" smtClean="0">
                <a:solidFill>
                  <a:srgbClr val="C00000"/>
                </a:solidFill>
              </a:rPr>
              <a:t>Araştırma Yöntemi</a:t>
            </a:r>
          </a:p>
          <a:p>
            <a:pPr lvl="0">
              <a:spcBef>
                <a:spcPts val="0"/>
              </a:spcBef>
            </a:pPr>
            <a:r>
              <a:rPr lang="tr-TR" sz="2700" b="1" dirty="0" smtClean="0">
                <a:solidFill>
                  <a:srgbClr val="070605"/>
                </a:solidFill>
              </a:rPr>
              <a:t>Veri Analizi ve Bulguların Sunumu</a:t>
            </a:r>
            <a:endParaRPr lang="tr-TR" sz="2700" dirty="0" smtClean="0">
              <a:solidFill>
                <a:srgbClr val="070605"/>
              </a:solidFill>
            </a:endParaRPr>
          </a:p>
          <a:p>
            <a:pPr lvl="0">
              <a:spcBef>
                <a:spcPts val="0"/>
              </a:spcBef>
            </a:pPr>
            <a:r>
              <a:rPr lang="tr-TR" sz="2700" b="1" dirty="0" smtClean="0">
                <a:solidFill>
                  <a:srgbClr val="0070C0"/>
                </a:solidFill>
              </a:rPr>
              <a:t>Sonuç ve Değerlendirme (ve / veya Öneriler)</a:t>
            </a:r>
          </a:p>
          <a:p>
            <a:pPr lvl="0">
              <a:spcBef>
                <a:spcPts val="0"/>
              </a:spcBef>
            </a:pPr>
            <a:r>
              <a:rPr lang="tr-TR" sz="2700" b="1" dirty="0" smtClean="0">
                <a:solidFill>
                  <a:srgbClr val="C00000"/>
                </a:solidFill>
              </a:rPr>
              <a:t>Kaynakça</a:t>
            </a:r>
          </a:p>
          <a:p>
            <a:pPr lvl="0">
              <a:spcBef>
                <a:spcPts val="0"/>
              </a:spcBef>
            </a:pPr>
            <a:r>
              <a:rPr lang="tr-TR" sz="2700" b="1" dirty="0" smtClean="0">
                <a:solidFill>
                  <a:srgbClr val="070605"/>
                </a:solidFill>
              </a:rPr>
              <a:t>Varsa</a:t>
            </a:r>
            <a:r>
              <a:rPr lang="tr-TR" sz="2700" dirty="0" smtClean="0">
                <a:solidFill>
                  <a:srgbClr val="070605"/>
                </a:solidFill>
              </a:rPr>
              <a:t> </a:t>
            </a:r>
            <a:r>
              <a:rPr lang="tr-TR" sz="2700" b="1" dirty="0" smtClean="0">
                <a:solidFill>
                  <a:srgbClr val="070605"/>
                </a:solidFill>
              </a:rPr>
              <a:t>Ekler</a:t>
            </a:r>
            <a:endParaRPr lang="tr-TR" sz="2700" dirty="0">
              <a:solidFill>
                <a:srgbClr val="070605"/>
              </a:solidFill>
            </a:endParaRPr>
          </a:p>
        </p:txBody>
      </p:sp>
      <p:graphicFrame>
        <p:nvGraphicFramePr>
          <p:cNvPr id="4" name="3 Tablo"/>
          <p:cNvGraphicFramePr>
            <a:graphicFrameLocks noGrp="1"/>
          </p:cNvGraphicFramePr>
          <p:nvPr/>
        </p:nvGraphicFramePr>
        <p:xfrm>
          <a:off x="428628" y="4926352"/>
          <a:ext cx="8429684" cy="1645920"/>
        </p:xfrm>
        <a:graphic>
          <a:graphicData uri="http://schemas.openxmlformats.org/drawingml/2006/table">
            <a:tbl>
              <a:tblPr/>
              <a:tblGrid>
                <a:gridCol w="8429684"/>
              </a:tblGrid>
              <a:tr h="1571636">
                <a:tc>
                  <a:txBody>
                    <a:bodyPr/>
                    <a:lstStyle/>
                    <a:p>
                      <a:pPr algn="ctr"/>
                      <a:r>
                        <a:rPr lang="tr-TR" sz="3600" b="1" dirty="0">
                          <a:solidFill>
                            <a:srgbClr val="070605"/>
                          </a:solidFill>
                          <a:latin typeface="Times New Roman"/>
                          <a:ea typeface="Times New Roman"/>
                        </a:rPr>
                        <a:t>«Sonucunda ne elde edeceğimi bildiğim bir çabayı bilimsel araştırma olarak isimlendirmezdim.» </a:t>
                      </a:r>
                      <a:r>
                        <a:rPr lang="tr-TR" sz="3600" dirty="0">
                          <a:solidFill>
                            <a:srgbClr val="070605"/>
                          </a:solidFill>
                          <a:latin typeface="Times New Roman"/>
                          <a:ea typeface="Times New Roman"/>
                        </a:rPr>
                        <a:t>(</a:t>
                      </a:r>
                      <a:r>
                        <a:rPr lang="tr-TR" sz="3600" dirty="0" err="1">
                          <a:solidFill>
                            <a:srgbClr val="070605"/>
                          </a:solidFill>
                          <a:latin typeface="Times New Roman"/>
                          <a:ea typeface="Times New Roman"/>
                        </a:rPr>
                        <a:t>Albert</a:t>
                      </a:r>
                      <a:r>
                        <a:rPr lang="tr-TR" sz="3600" dirty="0">
                          <a:solidFill>
                            <a:srgbClr val="070605"/>
                          </a:solidFill>
                          <a:latin typeface="Times New Roman"/>
                          <a:ea typeface="Times New Roman"/>
                        </a:rPr>
                        <a:t> Einstein)</a:t>
                      </a: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EFFEFF"/>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oğa">
  <a:themeElements>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Doğa">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oğa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Doğa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Doğa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1210</TotalTime>
  <Words>801</Words>
  <Application>Microsoft Office PowerPoint</Application>
  <PresentationFormat>Ekran Gösterisi (4:3)</PresentationFormat>
  <Paragraphs>80</Paragraphs>
  <Slides>13</Slides>
  <Notes>12</Notes>
  <HiddenSlides>0</HiddenSlides>
  <MMClips>0</MMClips>
  <ScaleCrop>false</ScaleCrop>
  <HeadingPairs>
    <vt:vector size="4" baseType="variant">
      <vt:variant>
        <vt:lpstr>Tema</vt:lpstr>
      </vt:variant>
      <vt:variant>
        <vt:i4>3</vt:i4>
      </vt:variant>
      <vt:variant>
        <vt:lpstr>Slayt Başlıkları</vt:lpstr>
      </vt:variant>
      <vt:variant>
        <vt:i4>13</vt:i4>
      </vt:variant>
    </vt:vector>
  </HeadingPairs>
  <TitlesOfParts>
    <vt:vector size="16" baseType="lpstr">
      <vt:lpstr>Doğa</vt:lpstr>
      <vt:lpstr>1_Özel Tasarım</vt:lpstr>
      <vt:lpstr>Özel Tasarım</vt:lpstr>
      <vt:lpstr>MUTLU YAŞAM, BAŞARILI KARİYER #güncellemenizvar</vt:lpstr>
      <vt:lpstr>Slayt 2</vt:lpstr>
      <vt:lpstr>Yazmak</vt:lpstr>
      <vt:lpstr>Yazım Türleri ve Stilleri</vt:lpstr>
      <vt:lpstr>Yazıma İlişkin Temel Bazı Genel Özellikler</vt:lpstr>
      <vt:lpstr>Yazma Sürecine İlişkin Teknik Öneriler</vt:lpstr>
      <vt:lpstr>Araştırma Raporu ve Dönem - Bitirme Ödevi Yazımı</vt:lpstr>
      <vt:lpstr>Lisansüstü Tezi Yazmak</vt:lpstr>
      <vt:lpstr>Akademik Bir Araştırma Raporunun, Tezin ya da Makalenin ya da Ödevin Temel Bölümleri</vt:lpstr>
      <vt:lpstr>Blog Yazmak</vt:lpstr>
      <vt:lpstr>Yazımda Kaynak Gösterme</vt:lpstr>
      <vt:lpstr>Araştırma ve Bilim Etiği</vt:lpstr>
      <vt:lpstr>15. Bölüm Sonu – 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Yerel Yönetimde Yeni Bir Katılım Kanalı</dc:title>
  <dc:creator>kol11</dc:creator>
  <cp:lastModifiedBy>samsung</cp:lastModifiedBy>
  <cp:revision>116</cp:revision>
  <dcterms:created xsi:type="dcterms:W3CDTF">2006-04-06T11:42:48Z</dcterms:created>
  <dcterms:modified xsi:type="dcterms:W3CDTF">2020-07-22T03:27:43Z</dcterms:modified>
</cp:coreProperties>
</file>