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6"/>
  </p:notesMasterIdLst>
  <p:sldIdLst>
    <p:sldId id="306" r:id="rId4"/>
    <p:sldId id="307" r:id="rId5"/>
    <p:sldId id="289" r:id="rId6"/>
    <p:sldId id="298" r:id="rId7"/>
    <p:sldId id="297" r:id="rId8"/>
    <p:sldId id="308" r:id="rId9"/>
    <p:sldId id="309" r:id="rId10"/>
    <p:sldId id="310" r:id="rId11"/>
    <p:sldId id="311" r:id="rId12"/>
    <p:sldId id="313" r:id="rId13"/>
    <p:sldId id="312" r:id="rId14"/>
    <p:sldId id="281" r:id="rId15"/>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3726571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500198"/>
          </a:xfrm>
        </p:spPr>
        <p:txBody>
          <a:bodyPr/>
          <a:lstStyle/>
          <a:p>
            <a:pPr algn="ctr">
              <a:buNone/>
            </a:pPr>
            <a:r>
              <a:rPr lang="tr-TR" sz="2800" b="1" dirty="0" smtClean="0">
                <a:solidFill>
                  <a:srgbClr val="002060"/>
                </a:solidFill>
              </a:rPr>
              <a:t>BÖLÜM 16</a:t>
            </a:r>
          </a:p>
          <a:p>
            <a:pPr algn="ctr">
              <a:buNone/>
            </a:pPr>
            <a:r>
              <a:rPr lang="tr-TR" sz="2800" b="1" dirty="0" smtClean="0">
                <a:solidFill>
                  <a:srgbClr val="002060"/>
                </a:solidFill>
              </a:rPr>
              <a:t>SEMİNER HAZIRLAMA, ETKİLİ SUNUM VE STRES YÖNETİMİ</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42942"/>
          </a:xfrm>
        </p:spPr>
        <p:txBody>
          <a:bodyPr/>
          <a:lstStyle/>
          <a:p>
            <a:pPr lvl="0"/>
            <a:r>
              <a:rPr sz="3200"/>
              <a:t>Poster </a:t>
            </a:r>
            <a:r>
              <a:rPr lang="tr-TR" sz="3200" dirty="0" smtClean="0"/>
              <a:t>Sunu </a:t>
            </a:r>
            <a:r>
              <a:rPr sz="3200" smtClean="0"/>
              <a:t>Hazırlamak</a:t>
            </a:r>
            <a:endParaRPr sz="3200" dirty="0">
              <a:solidFill>
                <a:srgbClr val="002060"/>
              </a:solidFill>
            </a:endParaRPr>
          </a:p>
        </p:txBody>
      </p:sp>
      <p:sp>
        <p:nvSpPr>
          <p:cNvPr id="20483" name="Rectangle 3"/>
          <p:cNvSpPr>
            <a:spLocks noGrp="1" noChangeArrowheads="1"/>
          </p:cNvSpPr>
          <p:nvPr>
            <p:ph type="body" idx="1"/>
          </p:nvPr>
        </p:nvSpPr>
        <p:spPr>
          <a:xfrm>
            <a:off x="214282" y="1285860"/>
            <a:ext cx="8786842" cy="5286412"/>
          </a:xfrm>
        </p:spPr>
        <p:txBody>
          <a:bodyPr/>
          <a:lstStyle/>
          <a:p>
            <a:r>
              <a:rPr lang="tr-TR" sz="2750" b="1" dirty="0" smtClean="0">
                <a:solidFill>
                  <a:srgbClr val="C00000"/>
                </a:solidFill>
              </a:rPr>
              <a:t>Poster, bilim insanlarının, yaptıkları çalışmaların önemli bulgularını bir ya da birkaç büyük görsel çıktı olarak astıkları sergili sunumlardır. </a:t>
            </a:r>
          </a:p>
          <a:p>
            <a:r>
              <a:rPr lang="tr-TR" sz="2750" b="1" dirty="0" smtClean="0">
                <a:solidFill>
                  <a:srgbClr val="070605"/>
                </a:solidFill>
              </a:rPr>
              <a:t>Daha fazla görsel ve grafik kullanarak sunuma olanak verirler. </a:t>
            </a:r>
          </a:p>
          <a:p>
            <a:r>
              <a:rPr lang="tr-TR" sz="2750" b="1" dirty="0" smtClean="0">
                <a:solidFill>
                  <a:srgbClr val="0070C0"/>
                </a:solidFill>
              </a:rPr>
              <a:t>Posterlerde başlık ve yazar isimlerinden sonra, araştırma konusunu ve sorusunu kısaca ve net olarak açıklayan bir giriş bölümü olmalıdır. Sonra birkaç cümle ile yöntem açıklanmalıdır. Üçüncü kısım bulguların sunulması, dördüncü ve son bölüm ise tartışma ya da düşünceler ve sonuç kısmıdır. Yararlanılan önemli kaynaklar kaynakçada verilir.</a:t>
            </a:r>
            <a:endParaRPr lang="tr-TR" sz="2750" b="1"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r>
              <a:rPr sz="2800"/>
              <a:t>Sunumda Stresle Baş Etme Yolları</a:t>
            </a:r>
          </a:p>
        </p:txBody>
      </p:sp>
      <p:sp>
        <p:nvSpPr>
          <p:cNvPr id="20483" name="Rectangle 3"/>
          <p:cNvSpPr>
            <a:spLocks noGrp="1" noChangeArrowheads="1"/>
          </p:cNvSpPr>
          <p:nvPr>
            <p:ph type="body" idx="1"/>
          </p:nvPr>
        </p:nvSpPr>
        <p:spPr>
          <a:xfrm>
            <a:off x="357158" y="1428736"/>
            <a:ext cx="8643966" cy="4429156"/>
          </a:xfrm>
        </p:spPr>
        <p:txBody>
          <a:bodyPr/>
          <a:lstStyle/>
          <a:p>
            <a:pPr defTabSz="457200">
              <a:spcAft>
                <a:spcPts val="600"/>
              </a:spcAft>
            </a:pPr>
            <a:r>
              <a:rPr lang="tr-TR" sz="2800" b="1" dirty="0" smtClean="0">
                <a:solidFill>
                  <a:srgbClr val="C00000"/>
                </a:solidFill>
              </a:rPr>
              <a:t>Sunumlarda en fazla karşılaşılan sorunlar stres ve bunun sonucu hızlı konuşmadır. </a:t>
            </a:r>
          </a:p>
          <a:p>
            <a:pPr defTabSz="457200">
              <a:spcAft>
                <a:spcPts val="600"/>
              </a:spcAft>
            </a:pPr>
            <a:r>
              <a:rPr lang="tr-TR" sz="2800" b="1" dirty="0" smtClean="0">
                <a:solidFill>
                  <a:srgbClr val="070605"/>
                </a:solidFill>
              </a:rPr>
              <a:t>İyi bir hazırlık ve prova yapmak</a:t>
            </a:r>
          </a:p>
          <a:p>
            <a:pPr defTabSz="457200">
              <a:spcAft>
                <a:spcPts val="600"/>
              </a:spcAft>
            </a:pPr>
            <a:r>
              <a:rPr lang="tr-TR" sz="2800" b="1" dirty="0" smtClean="0">
                <a:solidFill>
                  <a:srgbClr val="0070C0"/>
                </a:solidFill>
              </a:rPr>
              <a:t>Konuşmaya başlamadan önce 1 dakika nefes alıştırması yapmak ve konsantre olmak</a:t>
            </a:r>
          </a:p>
          <a:p>
            <a:pPr defTabSz="457200">
              <a:spcAft>
                <a:spcPts val="600"/>
              </a:spcAft>
            </a:pPr>
            <a:r>
              <a:rPr lang="tr-TR" sz="2800" b="1" dirty="0" smtClean="0">
                <a:solidFill>
                  <a:srgbClr val="C00000"/>
                </a:solidFill>
              </a:rPr>
              <a:t>Sunum yapılacak ortamı önceden görmek</a:t>
            </a:r>
          </a:p>
          <a:p>
            <a:pPr defTabSz="457200">
              <a:spcAft>
                <a:spcPts val="600"/>
              </a:spcAft>
            </a:pPr>
            <a:r>
              <a:rPr lang="tr-TR" sz="2800" b="1" dirty="0" smtClean="0">
                <a:solidFill>
                  <a:srgbClr val="070605"/>
                </a:solidFill>
              </a:rPr>
              <a:t>Sunumu iyi planlamak</a:t>
            </a:r>
          </a:p>
          <a:p>
            <a:pPr defTabSz="457200">
              <a:spcAft>
                <a:spcPts val="600"/>
              </a:spcAft>
            </a:pPr>
            <a:r>
              <a:rPr lang="tr-TR" sz="2800" b="1" dirty="0" smtClean="0">
                <a:solidFill>
                  <a:srgbClr val="0070C0"/>
                </a:solidFill>
              </a:rPr>
              <a:t>Sunumu kimlerin dinleyeceğini bilmek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16.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6471" t="10742" r="18192" b="9179"/>
          <a:stretch>
            <a:fillRect/>
          </a:stretch>
        </p:blipFill>
        <p:spPr bwMode="auto">
          <a:xfrm>
            <a:off x="428596" y="785794"/>
            <a:ext cx="8501122" cy="58579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571480"/>
            <a:ext cx="8515350" cy="695340"/>
          </a:xfrm>
        </p:spPr>
        <p:txBody>
          <a:bodyPr/>
          <a:lstStyle/>
          <a:p>
            <a:pPr lvl="0"/>
            <a:r>
              <a:rPr sz="2800">
                <a:solidFill>
                  <a:srgbClr val="002060"/>
                </a:solidFill>
              </a:rPr>
              <a:t>Seminer Nedir?</a:t>
            </a:r>
            <a:endParaRPr sz="2800" dirty="0">
              <a:solidFill>
                <a:srgbClr val="002060"/>
              </a:solidFill>
            </a:endParaRPr>
          </a:p>
        </p:txBody>
      </p:sp>
      <p:sp>
        <p:nvSpPr>
          <p:cNvPr id="20483" name="Rectangle 3"/>
          <p:cNvSpPr>
            <a:spLocks noGrp="1" noChangeArrowheads="1"/>
          </p:cNvSpPr>
          <p:nvPr>
            <p:ph type="body" idx="1"/>
          </p:nvPr>
        </p:nvSpPr>
        <p:spPr>
          <a:xfrm>
            <a:off x="357158" y="1285860"/>
            <a:ext cx="8643966" cy="5214974"/>
          </a:xfrm>
        </p:spPr>
        <p:txBody>
          <a:bodyPr/>
          <a:lstStyle/>
          <a:p>
            <a:r>
              <a:rPr lang="tr-TR" sz="2600" b="1" dirty="0" smtClean="0">
                <a:solidFill>
                  <a:srgbClr val="C00000"/>
                </a:solidFill>
              </a:rPr>
              <a:t>Yapılan bir araştırma sonuçlarını paylaşmak ya da bir konuda bilgi vermek ve bu bilgiler üzerinde tartışmak ve değerlendirme yapmak için, sistemli olarak konuyu sunan, en az bir kişinin ya da yetkilinin yönetimi altında, çalışanların ve ilgililerin katılımıyla düzenlenen toplantıya </a:t>
            </a:r>
            <a:r>
              <a:rPr lang="tr-TR" sz="2600" b="1" i="1" dirty="0" smtClean="0">
                <a:solidFill>
                  <a:srgbClr val="C00000"/>
                </a:solidFill>
              </a:rPr>
              <a:t>seminer</a:t>
            </a:r>
            <a:r>
              <a:rPr lang="tr-TR" sz="2600" b="1" dirty="0" smtClean="0">
                <a:solidFill>
                  <a:srgbClr val="C00000"/>
                </a:solidFill>
              </a:rPr>
              <a:t> denir.</a:t>
            </a:r>
          </a:p>
          <a:p>
            <a:r>
              <a:rPr lang="tr-TR" sz="2600" b="1" dirty="0" smtClean="0">
                <a:solidFill>
                  <a:srgbClr val="070605"/>
                </a:solidFill>
              </a:rPr>
              <a:t>Üniversitelerde öğretim üyesinin yönetimi altında, öğrencilerin bir konuda ya da yaptıkları bir araştırmayla ilgili rapor hazırlayarak, toplantıya-seminere katılanlarla </a:t>
            </a:r>
            <a:r>
              <a:rPr lang="tr-TR" sz="2600" b="1" i="1" dirty="0" smtClean="0">
                <a:solidFill>
                  <a:srgbClr val="070605"/>
                </a:solidFill>
              </a:rPr>
              <a:t>tartışma biçiminde yürütülen grup çalışmaları</a:t>
            </a:r>
            <a:r>
              <a:rPr lang="tr-TR" sz="2600" b="1" dirty="0" smtClean="0">
                <a:solidFill>
                  <a:srgbClr val="070605"/>
                </a:solidFill>
              </a:rPr>
              <a:t> en bilenen örneğidir.</a:t>
            </a:r>
          </a:p>
          <a:p>
            <a:r>
              <a:rPr lang="tr-TR" sz="2600" b="1" dirty="0" smtClean="0">
                <a:solidFill>
                  <a:srgbClr val="0070C0"/>
                </a:solidFill>
              </a:rPr>
              <a:t>45 dakika civarı planlanması gerekir. </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42942"/>
          </a:xfrm>
        </p:spPr>
        <p:txBody>
          <a:bodyPr/>
          <a:lstStyle/>
          <a:p>
            <a:pPr lvl="0"/>
            <a:r>
              <a:rPr sz="2800"/>
              <a:t>Seminerlerin Yapılış Amaçları</a:t>
            </a:r>
            <a:endParaRPr sz="2800" i="0" dirty="0">
              <a:solidFill>
                <a:srgbClr val="002060"/>
              </a:solidFill>
            </a:endParaRPr>
          </a:p>
        </p:txBody>
      </p:sp>
      <p:sp>
        <p:nvSpPr>
          <p:cNvPr id="20483" name="Rectangle 3"/>
          <p:cNvSpPr>
            <a:spLocks noGrp="1" noChangeArrowheads="1"/>
          </p:cNvSpPr>
          <p:nvPr>
            <p:ph type="body" idx="1"/>
          </p:nvPr>
        </p:nvSpPr>
        <p:spPr>
          <a:xfrm>
            <a:off x="357158" y="1357298"/>
            <a:ext cx="8643966" cy="4429156"/>
          </a:xfrm>
        </p:spPr>
        <p:txBody>
          <a:bodyPr/>
          <a:lstStyle/>
          <a:p>
            <a:pPr lvl="0"/>
            <a:r>
              <a:rPr lang="tr-TR" sz="2600" b="1" dirty="0" smtClean="0">
                <a:solidFill>
                  <a:srgbClr val="C00000"/>
                </a:solidFill>
              </a:rPr>
              <a:t>Herhangi bir konuyla ilgili yapılan araştırma sonuçları hakkında bilgi vermek ve değerlendirmek için</a:t>
            </a:r>
          </a:p>
          <a:p>
            <a:pPr lvl="0"/>
            <a:r>
              <a:rPr lang="tr-TR" sz="2600" b="1" dirty="0" smtClean="0">
                <a:solidFill>
                  <a:srgbClr val="070605"/>
                </a:solidFill>
              </a:rPr>
              <a:t>Bir araştırmayla ilgili hazırlanan raporu sunmak amacıyla </a:t>
            </a:r>
          </a:p>
          <a:p>
            <a:pPr lvl="0"/>
            <a:r>
              <a:rPr lang="tr-TR" sz="2600" b="1" dirty="0" smtClean="0">
                <a:solidFill>
                  <a:srgbClr val="0070C0"/>
                </a:solidFill>
              </a:rPr>
              <a:t>Bir konuda ya da güncel gelişmeler hakkında çalışanları bilgilendirmek için </a:t>
            </a:r>
          </a:p>
          <a:p>
            <a:pPr lvl="0"/>
            <a:r>
              <a:rPr lang="tr-TR" sz="2600" b="1" dirty="0" smtClean="0">
                <a:solidFill>
                  <a:srgbClr val="C00000"/>
                </a:solidFill>
              </a:rPr>
              <a:t>Lisansüstü öğrencilerinin hazırladıkları araştırma ödevleri, lisans öğrencilerinin bitirme ödevleri, lisans ve </a:t>
            </a:r>
            <a:r>
              <a:rPr lang="tr-TR" sz="2600" b="1" dirty="0" err="1" smtClean="0">
                <a:solidFill>
                  <a:srgbClr val="C00000"/>
                </a:solidFill>
              </a:rPr>
              <a:t>önlisans</a:t>
            </a:r>
            <a:r>
              <a:rPr lang="tr-TR" sz="2600" b="1" dirty="0" smtClean="0">
                <a:solidFill>
                  <a:srgbClr val="C00000"/>
                </a:solidFill>
              </a:rPr>
              <a:t> öğrencilerinin araştırma ödevleri de seminer şeklinde sunulabilir. </a:t>
            </a:r>
            <a:endParaRPr lang="tr-TR" sz="26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Webinar Nedir?</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214842"/>
          </a:xfrm>
        </p:spPr>
        <p:txBody>
          <a:bodyPr/>
          <a:lstStyle/>
          <a:p>
            <a:pPr lvl="0"/>
            <a:r>
              <a:rPr lang="tr-TR" sz="2800" b="1" dirty="0" smtClean="0">
                <a:solidFill>
                  <a:srgbClr val="C00000"/>
                </a:solidFill>
              </a:rPr>
              <a:t>İnternet üzerinden yapılan ve sadece dijital ortamda, katılımcının mekanından bağımsız olarak internetten katılıma açık seminerdir.</a:t>
            </a:r>
          </a:p>
          <a:p>
            <a:pPr lvl="0"/>
            <a:r>
              <a:rPr lang="tr-TR" sz="2800" b="1" dirty="0" smtClean="0">
                <a:solidFill>
                  <a:srgbClr val="070605"/>
                </a:solidFill>
              </a:rPr>
              <a:t>Kısaca internet semineri, web semineri ya da video konferans olarak da adlandırılır. </a:t>
            </a:r>
          </a:p>
          <a:p>
            <a:pPr lvl="0"/>
            <a:r>
              <a:rPr lang="tr-TR" sz="2800" b="1" dirty="0" smtClean="0">
                <a:solidFill>
                  <a:srgbClr val="0070C0"/>
                </a:solidFill>
              </a:rPr>
              <a:t>Bir ya da aynı ortamda ya da farklı yerlerde olan birden fazla kişi sunabilir. </a:t>
            </a:r>
          </a:p>
          <a:p>
            <a:pPr lvl="0"/>
            <a:r>
              <a:rPr lang="tr-TR" sz="2800" b="1" dirty="0" smtClean="0">
                <a:solidFill>
                  <a:srgbClr val="C00000"/>
                </a:solidFill>
              </a:rPr>
              <a:t>15-45 dakika uzunluğunda planlanabilir. </a:t>
            </a:r>
          </a:p>
          <a:p>
            <a:pPr lvl="0"/>
            <a:r>
              <a:rPr lang="tr-TR" sz="2800" b="1" dirty="0" smtClean="0">
                <a:solidFill>
                  <a:srgbClr val="070605"/>
                </a:solidFill>
              </a:rPr>
              <a:t>Seminerle benzer amaçlar için yapılır.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Etkili Seminer Ortamı</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500594"/>
          </a:xfrm>
        </p:spPr>
        <p:txBody>
          <a:bodyPr/>
          <a:lstStyle/>
          <a:p>
            <a:pPr lvl="0"/>
            <a:r>
              <a:rPr lang="tr-TR" sz="2600" b="1" dirty="0" smtClean="0">
                <a:solidFill>
                  <a:srgbClr val="C00000"/>
                </a:solidFill>
              </a:rPr>
              <a:t>Herkesin birbirini görebileceği ve etkileşimde olabileceği bir oturma düzeninde oluşturulması sunumun rahat dinlenmesini ve etkili olmasını sağlar. </a:t>
            </a:r>
          </a:p>
          <a:p>
            <a:pPr lvl="0"/>
            <a:r>
              <a:rPr lang="tr-TR" sz="2600" b="1" dirty="0" smtClean="0">
                <a:solidFill>
                  <a:srgbClr val="070605"/>
                </a:solidFill>
              </a:rPr>
              <a:t>Önce sunum sonrasında tartışılma ve değerlendirme yapılır. </a:t>
            </a:r>
          </a:p>
          <a:p>
            <a:pPr lvl="0"/>
            <a:r>
              <a:rPr lang="tr-TR" sz="2600" b="1" dirty="0" smtClean="0">
                <a:solidFill>
                  <a:srgbClr val="0070C0"/>
                </a:solidFill>
              </a:rPr>
              <a:t>Seminer sunumu sırasında soru sorulmasına izin verilebilir. </a:t>
            </a:r>
          </a:p>
          <a:p>
            <a:pPr lvl="0"/>
            <a:r>
              <a:rPr lang="tr-TR" sz="2600" b="1" dirty="0" smtClean="0">
                <a:solidFill>
                  <a:srgbClr val="C00000"/>
                </a:solidFill>
              </a:rPr>
              <a:t>Konuşma hızı ve akışı uygun olmalıdır. </a:t>
            </a:r>
          </a:p>
          <a:p>
            <a:pPr lvl="0"/>
            <a:r>
              <a:rPr lang="tr-TR" sz="2600" b="1" dirty="0" smtClean="0">
                <a:solidFill>
                  <a:srgbClr val="070605"/>
                </a:solidFill>
              </a:rPr>
              <a:t>Sunum sırasında ses düzeneği kullanılırsa sesin iyi yayılımı sağlanmalıdır. </a:t>
            </a:r>
            <a:endParaRPr lang="tr-TR" sz="2600" b="1" dirty="0">
              <a:solidFill>
                <a:srgbClr val="070605"/>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Etkili Sunum</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500594"/>
          </a:xfrm>
        </p:spPr>
        <p:txBody>
          <a:bodyPr/>
          <a:lstStyle/>
          <a:p>
            <a:pPr lvl="0"/>
            <a:r>
              <a:rPr lang="tr-TR" sz="2800" b="1" i="1" dirty="0" smtClean="0">
                <a:solidFill>
                  <a:srgbClr val="C00000"/>
                </a:solidFill>
              </a:rPr>
              <a:t>Sunum</a:t>
            </a:r>
            <a:r>
              <a:rPr lang="tr-TR" sz="2800" b="1" dirty="0" smtClean="0">
                <a:solidFill>
                  <a:srgbClr val="C00000"/>
                </a:solidFill>
              </a:rPr>
              <a:t>, araştırmacıların ya da öğrencilerin hazırladığı raporunu seminer, </a:t>
            </a:r>
            <a:r>
              <a:rPr lang="tr-TR" sz="2800" b="1" dirty="0" err="1" smtClean="0">
                <a:solidFill>
                  <a:srgbClr val="C00000"/>
                </a:solidFill>
              </a:rPr>
              <a:t>webinar</a:t>
            </a:r>
            <a:r>
              <a:rPr lang="tr-TR" sz="2800" b="1" dirty="0" smtClean="0">
                <a:solidFill>
                  <a:srgbClr val="C00000"/>
                </a:solidFill>
              </a:rPr>
              <a:t> ya da başka ortamlarda etkili ve anlaşılır bir biçimde, sözlü olarak sunmasıdır.</a:t>
            </a:r>
          </a:p>
          <a:p>
            <a:pPr lvl="0"/>
            <a:r>
              <a:rPr lang="tr-TR" sz="2800" b="1" dirty="0" smtClean="0">
                <a:solidFill>
                  <a:srgbClr val="070605"/>
                </a:solidFill>
              </a:rPr>
              <a:t>Eğer yapılan sunum etkisiz ise, hazırlanan raporun çok iyi olması pek işe yaramaz. </a:t>
            </a:r>
          </a:p>
          <a:p>
            <a:pPr lvl="0"/>
            <a:r>
              <a:rPr lang="tr-TR" sz="2800" b="1" dirty="0" smtClean="0">
                <a:solidFill>
                  <a:srgbClr val="0070C0"/>
                </a:solidFill>
              </a:rPr>
              <a:t>Araştırma bulgularının görsel destekler de kullanılarak sunulması etkinliği artırır. </a:t>
            </a:r>
          </a:p>
          <a:p>
            <a:pPr lvl="0"/>
            <a:endParaRPr lang="tr-TR" sz="2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Etkili Sunum</a:t>
            </a:r>
            <a:endParaRPr sz="2800" i="0" dirty="0">
              <a:solidFill>
                <a:srgbClr val="002060"/>
              </a:solidFill>
            </a:endParaRPr>
          </a:p>
        </p:txBody>
      </p:sp>
      <p:sp>
        <p:nvSpPr>
          <p:cNvPr id="20483" name="Rectangle 3"/>
          <p:cNvSpPr>
            <a:spLocks noGrp="1" noChangeArrowheads="1"/>
          </p:cNvSpPr>
          <p:nvPr>
            <p:ph type="body" idx="1"/>
          </p:nvPr>
        </p:nvSpPr>
        <p:spPr>
          <a:xfrm>
            <a:off x="357158" y="1428736"/>
            <a:ext cx="8643966" cy="4786346"/>
          </a:xfrm>
        </p:spPr>
        <p:txBody>
          <a:bodyPr/>
          <a:lstStyle/>
          <a:p>
            <a:pPr defTabSz="457200">
              <a:spcAft>
                <a:spcPts val="600"/>
              </a:spcAft>
            </a:pPr>
            <a:r>
              <a:rPr lang="tr-TR" sz="2800" b="1" dirty="0" smtClean="0">
                <a:solidFill>
                  <a:srgbClr val="C00000"/>
                </a:solidFill>
              </a:rPr>
              <a:t>Sunumu yapanın istekli, profesyonel, kendinden emin, iyi giyimli vb. olmalı. </a:t>
            </a:r>
          </a:p>
          <a:p>
            <a:pPr defTabSz="457200">
              <a:spcAft>
                <a:spcPts val="600"/>
              </a:spcAft>
            </a:pPr>
            <a:r>
              <a:rPr lang="tr-TR" sz="2800" b="1" dirty="0" smtClean="0">
                <a:solidFill>
                  <a:srgbClr val="070605"/>
                </a:solidFill>
              </a:rPr>
              <a:t>Konuşmanın akıcılığı, konuşmada açıklık, düzgün ve anlaşılır bir diksiyonla konuşma önemli. </a:t>
            </a:r>
          </a:p>
          <a:p>
            <a:pPr defTabSz="457200">
              <a:spcAft>
                <a:spcPts val="600"/>
              </a:spcAft>
            </a:pPr>
            <a:r>
              <a:rPr lang="tr-TR" sz="2800" b="1" dirty="0" smtClean="0">
                <a:solidFill>
                  <a:srgbClr val="0070C0"/>
                </a:solidFill>
              </a:rPr>
              <a:t>Sunumun etkin, çarpıcı, amacına uygun ve mantıksal bir tutarlılık içinde yapılması önemli. </a:t>
            </a:r>
          </a:p>
          <a:p>
            <a:pPr defTabSz="457200">
              <a:spcAft>
                <a:spcPts val="600"/>
              </a:spcAft>
            </a:pPr>
            <a:r>
              <a:rPr lang="tr-TR" sz="2800" b="1" dirty="0" smtClean="0">
                <a:solidFill>
                  <a:srgbClr val="C00000"/>
                </a:solidFill>
              </a:rPr>
              <a:t>Konuşmacının göz temasını, vücut dilini (el kol hareketleri, mimikler, ifadeleri güçlendirici yüz, göz ve baş hareketleri vb.) etkin ve uygun kullanmalı</a:t>
            </a:r>
          </a:p>
          <a:p>
            <a:pPr lvl="0"/>
            <a:endParaRPr lang="tr-TR" sz="26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r>
              <a:rPr sz="2800"/>
              <a:t>Etkili Sunum İçin Pratik Öneriler</a:t>
            </a:r>
          </a:p>
        </p:txBody>
      </p:sp>
      <p:sp>
        <p:nvSpPr>
          <p:cNvPr id="20483" name="Rectangle 3"/>
          <p:cNvSpPr>
            <a:spLocks noGrp="1" noChangeArrowheads="1"/>
          </p:cNvSpPr>
          <p:nvPr>
            <p:ph type="body" idx="1"/>
          </p:nvPr>
        </p:nvSpPr>
        <p:spPr>
          <a:xfrm>
            <a:off x="357158" y="1428736"/>
            <a:ext cx="8643966" cy="4143404"/>
          </a:xfrm>
        </p:spPr>
        <p:txBody>
          <a:bodyPr/>
          <a:lstStyle/>
          <a:p>
            <a:pPr defTabSz="457200">
              <a:spcAft>
                <a:spcPts val="600"/>
              </a:spcAft>
            </a:pPr>
            <a:r>
              <a:rPr lang="tr-TR" sz="2800" b="1" dirty="0" smtClean="0">
                <a:solidFill>
                  <a:srgbClr val="C00000"/>
                </a:solidFill>
              </a:rPr>
              <a:t>Sunum öncesinde deneme sunumu yapmak </a:t>
            </a:r>
          </a:p>
          <a:p>
            <a:pPr defTabSz="457200">
              <a:spcAft>
                <a:spcPts val="600"/>
              </a:spcAft>
            </a:pPr>
            <a:r>
              <a:rPr lang="tr-TR" sz="2800" b="1" dirty="0" smtClean="0">
                <a:solidFill>
                  <a:srgbClr val="070605"/>
                </a:solidFill>
              </a:rPr>
              <a:t>Konunun akışına göre konuşma hızını değiştirmek</a:t>
            </a:r>
          </a:p>
          <a:p>
            <a:pPr defTabSz="457200">
              <a:spcAft>
                <a:spcPts val="600"/>
              </a:spcAft>
            </a:pPr>
            <a:r>
              <a:rPr lang="tr-TR" sz="2800" b="1" dirty="0" smtClean="0">
                <a:solidFill>
                  <a:srgbClr val="0070C0"/>
                </a:solidFill>
              </a:rPr>
              <a:t>Kelimeleri yuvarlamadan, açık ve tane tane söylemek</a:t>
            </a:r>
          </a:p>
          <a:p>
            <a:pPr defTabSz="457200">
              <a:spcAft>
                <a:spcPts val="600"/>
              </a:spcAft>
            </a:pPr>
            <a:r>
              <a:rPr lang="tr-TR" sz="2800" b="1" dirty="0" smtClean="0">
                <a:solidFill>
                  <a:srgbClr val="C00000"/>
                </a:solidFill>
              </a:rPr>
              <a:t>Sunumu yaparken istekli ve dikkatli olmak.</a:t>
            </a:r>
          </a:p>
          <a:p>
            <a:pPr defTabSz="457200">
              <a:spcAft>
                <a:spcPts val="600"/>
              </a:spcAft>
            </a:pPr>
            <a:r>
              <a:rPr lang="tr-TR" sz="2800" b="1" dirty="0" smtClean="0">
                <a:solidFill>
                  <a:srgbClr val="070605"/>
                </a:solidFill>
              </a:rPr>
              <a:t>Sunumu ya da sunumda bir konuyu çok uzatmamak ve dinleyiciyi sıkmamak.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947</TotalTime>
  <Words>590</Words>
  <Application>Microsoft Office PowerPoint</Application>
  <PresentationFormat>Ekran Gösterisi (4:3)</PresentationFormat>
  <Paragraphs>63</Paragraphs>
  <Slides>12</Slides>
  <Notes>11</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Doğa</vt:lpstr>
      <vt:lpstr>1_Özel Tasarım</vt:lpstr>
      <vt:lpstr>Özel Tasarım</vt:lpstr>
      <vt:lpstr>MUTLU YAŞAM, BAŞARILI KARİYER #güncellemenizvar</vt:lpstr>
      <vt:lpstr>Slayt 2</vt:lpstr>
      <vt:lpstr>Seminer Nedir?</vt:lpstr>
      <vt:lpstr>Seminerlerin Yapılış Amaçları</vt:lpstr>
      <vt:lpstr>Webinar Nedir?</vt:lpstr>
      <vt:lpstr>Etkili Seminer Ortamı</vt:lpstr>
      <vt:lpstr>Etkili Sunum</vt:lpstr>
      <vt:lpstr>Etkili Sunum</vt:lpstr>
      <vt:lpstr>Etkili Sunum İçin Pratik Öneriler</vt:lpstr>
      <vt:lpstr>Poster Sunu Hazırlamak</vt:lpstr>
      <vt:lpstr>Sunumda Stresle Baş Etme Yolları</vt:lpstr>
      <vt:lpstr>16.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92</cp:revision>
  <dcterms:created xsi:type="dcterms:W3CDTF">2006-04-06T11:42:48Z</dcterms:created>
  <dcterms:modified xsi:type="dcterms:W3CDTF">2020-07-22T03:28:51Z</dcterms:modified>
</cp:coreProperties>
</file>