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61" r:id="rId3"/>
  </p:sldMasterIdLst>
  <p:notesMasterIdLst>
    <p:notesMasterId r:id="rId16"/>
  </p:notesMasterIdLst>
  <p:sldIdLst>
    <p:sldId id="280" r:id="rId4"/>
    <p:sldId id="282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281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  <a:srgbClr val="D38E03"/>
    <a:srgbClr val="FCAD10"/>
    <a:srgbClr val="FB1F34"/>
    <a:srgbClr val="FAFE60"/>
    <a:srgbClr val="E7FE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841B-B551-4D2A-87F2-8B7BD35590F8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69A8-BC83-47FF-99B7-4C8AD65B53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2955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pic>
        <p:nvPicPr>
          <p:cNvPr id="1331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285720" y="2714620"/>
            <a:ext cx="8458200" cy="115887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417C9FD-1B36-4EAF-B641-944486644E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F1DC-4C47-4820-B887-2FD9809F4A5E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080D-7E3A-4813-87BA-54FD50E7048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755AD-9321-43B3-A458-676526057FC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85786" y="714356"/>
            <a:ext cx="8053414" cy="428628"/>
          </a:xfrm>
        </p:spPr>
        <p:txBody>
          <a:bodyPr/>
          <a:lstStyle>
            <a:lvl1pPr>
              <a:defRPr lang="tr-TR" sz="1400"/>
            </a:lvl1pPr>
          </a:lstStyle>
          <a:p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sz="1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94B8-9746-47B0-954A-E82C62B94122}" type="slidenum">
              <a:rPr lang="tr-TR" smtClean="0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F8D0-6D71-4934-A173-07DD1A7AE7EF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E3D9B-7866-4BC0-B486-E02EEFC58758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A993-4122-4410-BC15-BE6FE1D2B33A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09DC-FFF1-4985-A6B5-D72BCC6D67D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09B-5906-4183-B0B0-5648D824D6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0BE53-0386-4E26-B1B3-7C0143DDB6E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519A-D1B1-43DC-8D6F-883804CE75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30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dirty="0" smtClean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2297" name="Picture 9" descr="anabnr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D1DE94B8-9746-47B0-954A-E82C62B94122}" type="slidenum">
              <a:rPr lang="tr-TR"/>
              <a:pPr/>
              <a:t>‹#›</a:t>
            </a:fld>
            <a:endParaRPr lang="tr-TR" sz="140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tr-TR" sz="2000" b="1" i="1" smtClean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26475" cy="1071571"/>
          </a:xfrm>
        </p:spPr>
        <p:txBody>
          <a:bodyPr/>
          <a:lstStyle/>
          <a:p>
            <a:pPr algn="ctr"/>
            <a:r>
              <a:rPr lang="tr-TR" sz="3200" b="1" dirty="0" smtClean="0"/>
              <a:t>MUTLU YAŞAM, BAŞARILI KARİYER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#</a:t>
            </a:r>
            <a:r>
              <a:rPr lang="tr-TR" sz="3200" b="1" dirty="0" err="1" smtClean="0"/>
              <a:t>güncellemenizvar</a:t>
            </a:r>
            <a:endParaRPr lang="tr-TR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58" y="4286256"/>
            <a:ext cx="8424862" cy="1143008"/>
          </a:xfrm>
        </p:spPr>
        <p:txBody>
          <a:bodyPr/>
          <a:lstStyle/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BÖLÜM 17</a:t>
            </a:r>
          </a:p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İŞ GÖRÜŞMELERİ VE SÖZLÜ SINAVLAR</a:t>
            </a:r>
            <a:endParaRPr lang="tr-TR" sz="2800" b="1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2930" y="2143116"/>
            <a:ext cx="84439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Prof. Dr. Hüseyin GÜL</a:t>
            </a:r>
            <a:endParaRPr kumimoji="0" lang="tr-TR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8643998" cy="5214974"/>
          </a:xfrm>
        </p:spPr>
        <p:txBody>
          <a:bodyPr/>
          <a:lstStyle/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Sözlü sınav soruları, iş başvurusu yapan kişiyi tanımaya, anlamaya, işe ilgisini ve uygunluğunu ölçmeye, işte kullanacağı becerilerini saptamaya dönük sorulardır. </a:t>
            </a:r>
          </a:p>
          <a:p>
            <a:pPr lvl="0"/>
            <a:r>
              <a:rPr lang="tr-TR" sz="2600" b="1" dirty="0" smtClean="0">
                <a:solidFill>
                  <a:srgbClr val="070605"/>
                </a:solidFill>
              </a:rPr>
              <a:t>Bir kısım sorular, analitik düşünme ve akıl yürütme, sorun çözme, yenilikçi ve yaratıcı düşünme beceri ve tarzlarını ölçemeye dönük sorular olabilir. </a:t>
            </a:r>
          </a:p>
          <a:p>
            <a:pPr lvl="0"/>
            <a:r>
              <a:rPr lang="tr-TR" sz="2600" b="1" dirty="0" smtClean="0">
                <a:solidFill>
                  <a:srgbClr val="0070C0"/>
                </a:solidFill>
              </a:rPr>
              <a:t>Ağırlıkla sözlü sınav ve daha düşük olasılıkla da olsa yazılı meslek sınavlarında sorulabilecek sorular beş ana grupta toplanabilir: </a:t>
            </a:r>
            <a:r>
              <a:rPr lang="tr-TR" sz="2600" b="1" dirty="0" smtClean="0">
                <a:solidFill>
                  <a:srgbClr val="C00000"/>
                </a:solidFill>
              </a:rPr>
              <a:t>1. Açılış soruları, </a:t>
            </a:r>
            <a:r>
              <a:rPr lang="tr-TR" sz="2600" b="1" dirty="0" smtClean="0">
                <a:solidFill>
                  <a:srgbClr val="070605"/>
                </a:solidFill>
              </a:rPr>
              <a:t>2. Genel mesleki yeterlilik ve beceri değerlendirme soruları, </a:t>
            </a:r>
            <a:r>
              <a:rPr lang="tr-TR" sz="2600" b="1" dirty="0" smtClean="0">
                <a:solidFill>
                  <a:srgbClr val="0070C0"/>
                </a:solidFill>
              </a:rPr>
              <a:t>3. Genel mesleki yönelimle ilgili ve davranışsal sorular, </a:t>
            </a:r>
            <a:r>
              <a:rPr lang="tr-TR" sz="2600" b="1" dirty="0" smtClean="0">
                <a:solidFill>
                  <a:srgbClr val="C00000"/>
                </a:solidFill>
              </a:rPr>
              <a:t>4. Varsayımsal sorular </a:t>
            </a:r>
            <a:r>
              <a:rPr lang="tr-TR" sz="2600" b="1" dirty="0" smtClean="0">
                <a:solidFill>
                  <a:srgbClr val="070605"/>
                </a:solidFill>
              </a:rPr>
              <a:t>ve 5. Kapanış soruları.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785794"/>
            <a:ext cx="7467600" cy="571504"/>
          </a:xfrm>
          <a:noFill/>
          <a:ln/>
        </p:spPr>
        <p:txBody>
          <a:bodyPr/>
          <a:lstStyle/>
          <a:p>
            <a:pPr lvl="0"/>
            <a:r>
              <a:rPr sz="3200"/>
              <a:t>Sözlü Görüşme ya da Sınav </a:t>
            </a:r>
            <a:r>
              <a:rPr sz="3200" smtClean="0"/>
              <a:t>Soruları</a:t>
            </a:r>
            <a:endParaRPr sz="3200" i="0" dirty="0">
              <a:solidFill>
                <a:srgbClr val="002060"/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8643998" cy="5214974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tr-TR" sz="2600" b="1" dirty="0" smtClean="0">
                <a:solidFill>
                  <a:srgbClr val="C00000"/>
                </a:solidFill>
              </a:rPr>
              <a:t>Açılış sorusu: </a:t>
            </a:r>
            <a:r>
              <a:rPr lang="tr-TR" sz="2600" b="1" i="1" dirty="0" smtClean="0">
                <a:solidFill>
                  <a:srgbClr val="C00000"/>
                </a:solidFill>
              </a:rPr>
              <a:t>Bize kendinizden bahseder misiniz?</a:t>
            </a:r>
          </a:p>
          <a:p>
            <a:pPr lvl="0">
              <a:spcBef>
                <a:spcPts val="600"/>
              </a:spcBef>
            </a:pPr>
            <a:r>
              <a:rPr lang="tr-TR" sz="2600" b="1" dirty="0" smtClean="0">
                <a:solidFill>
                  <a:srgbClr val="070605"/>
                </a:solidFill>
              </a:rPr>
              <a:t>Genel mesleki yeterlilik ve beceri değerlendirme sorusu:</a:t>
            </a:r>
          </a:p>
          <a:p>
            <a:pPr lvl="1">
              <a:spcBef>
                <a:spcPts val="600"/>
              </a:spcBef>
            </a:pPr>
            <a:r>
              <a:rPr lang="tr-TR" sz="2600" b="1" i="1" dirty="0" smtClean="0">
                <a:solidFill>
                  <a:srgbClr val="070605"/>
                </a:solidFill>
              </a:rPr>
              <a:t>Mezun olduğunuzdan bu yana ne yaptınız?</a:t>
            </a:r>
          </a:p>
          <a:p>
            <a:pPr lvl="1">
              <a:spcBef>
                <a:spcPts val="0"/>
              </a:spcBef>
            </a:pPr>
            <a:r>
              <a:rPr lang="tr-TR" sz="2600" b="1" i="1" dirty="0" smtClean="0">
                <a:solidFill>
                  <a:srgbClr val="070605"/>
                </a:solidFill>
              </a:rPr>
              <a:t>Ne tür yetenek ve becerileriniz var? </a:t>
            </a:r>
          </a:p>
          <a:p>
            <a:pPr lvl="0">
              <a:spcBef>
                <a:spcPts val="600"/>
              </a:spcBef>
            </a:pPr>
            <a:r>
              <a:rPr lang="tr-TR" sz="2600" b="1" dirty="0" smtClean="0">
                <a:solidFill>
                  <a:srgbClr val="0070C0"/>
                </a:solidFill>
              </a:rPr>
              <a:t>Genel mesleki yönelimle ilgili ve davranışsal sorular: </a:t>
            </a:r>
          </a:p>
          <a:p>
            <a:pPr lvl="1">
              <a:spcBef>
                <a:spcPts val="600"/>
              </a:spcBef>
            </a:pPr>
            <a:r>
              <a:rPr lang="tr-TR" sz="2600" b="1" i="1" dirty="0" smtClean="0">
                <a:solidFill>
                  <a:srgbClr val="0070C0"/>
                </a:solidFill>
                <a:ea typeface="+mn-ea"/>
                <a:cs typeface="+mn-cs"/>
              </a:rPr>
              <a:t>Meslek alanınızı neden seçtiniz?</a:t>
            </a:r>
          </a:p>
          <a:p>
            <a:pPr lvl="1">
              <a:spcBef>
                <a:spcPts val="0"/>
              </a:spcBef>
            </a:pPr>
            <a:r>
              <a:rPr lang="tr-TR" sz="2600" b="1" i="1" dirty="0" smtClean="0">
                <a:solidFill>
                  <a:srgbClr val="0070C0"/>
                </a:solidFill>
                <a:ea typeface="+mn-ea"/>
                <a:cs typeface="+mn-cs"/>
              </a:rPr>
              <a:t>Mesleki önceliklerinizi nelerdir?</a:t>
            </a:r>
          </a:p>
          <a:p>
            <a:pPr lvl="0">
              <a:spcBef>
                <a:spcPts val="600"/>
              </a:spcBef>
            </a:pPr>
            <a:r>
              <a:rPr lang="tr-TR" sz="2600" b="1" dirty="0" smtClean="0">
                <a:solidFill>
                  <a:srgbClr val="C00000"/>
                </a:solidFill>
              </a:rPr>
              <a:t>Varsayımsal sorular: </a:t>
            </a:r>
            <a:r>
              <a:rPr lang="tr-TR" sz="2600" b="1" i="1" dirty="0" smtClean="0">
                <a:solidFill>
                  <a:srgbClr val="C00000"/>
                </a:solidFill>
              </a:rPr>
              <a:t>Beş yıl sonra, kendinizi ne yapıyor olarak görüyorsunuz?</a:t>
            </a:r>
          </a:p>
          <a:p>
            <a:pPr lvl="0">
              <a:spcBef>
                <a:spcPts val="600"/>
              </a:spcBef>
            </a:pPr>
            <a:r>
              <a:rPr lang="tr-TR" sz="2600" b="1" dirty="0" smtClean="0">
                <a:solidFill>
                  <a:srgbClr val="070605"/>
                </a:solidFill>
              </a:rPr>
              <a:t>Kapanış soruları: </a:t>
            </a:r>
            <a:r>
              <a:rPr lang="tr-TR" sz="2600" b="1" i="1" dirty="0" smtClean="0">
                <a:solidFill>
                  <a:srgbClr val="070605"/>
                </a:solidFill>
              </a:rPr>
              <a:t>Sizi neden bu işe alalım?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785794"/>
            <a:ext cx="7467600" cy="571504"/>
          </a:xfrm>
          <a:noFill/>
          <a:ln/>
        </p:spPr>
        <p:txBody>
          <a:bodyPr/>
          <a:lstStyle/>
          <a:p>
            <a:pPr lvl="0"/>
            <a:r>
              <a:rPr sz="3200"/>
              <a:t>Sözlü Görüşme ya da Sınav </a:t>
            </a:r>
            <a:r>
              <a:rPr sz="3200" smtClean="0"/>
              <a:t>Soruları</a:t>
            </a:r>
            <a:endParaRPr sz="3200" i="0" dirty="0">
              <a:solidFill>
                <a:srgbClr val="002060"/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57356" y="2071678"/>
            <a:ext cx="5587981" cy="503238"/>
          </a:xfrm>
        </p:spPr>
        <p:txBody>
          <a:bodyPr/>
          <a:lstStyle/>
          <a:p>
            <a:r>
              <a:rPr sz="3200" smtClean="0">
                <a:solidFill>
                  <a:srgbClr val="D38E03"/>
                </a:solidFill>
              </a:rPr>
              <a:t>17. Bölüm </a:t>
            </a:r>
            <a:r>
              <a:rPr lang="tr-TR" sz="3200" dirty="0" smtClean="0">
                <a:solidFill>
                  <a:srgbClr val="D38E03"/>
                </a:solidFill>
              </a:rPr>
              <a:t>Sonu </a:t>
            </a:r>
            <a:r>
              <a:rPr sz="3200" smtClean="0">
                <a:solidFill>
                  <a:srgbClr val="D38E03"/>
                </a:solidFill>
              </a:rPr>
              <a:t>– </a:t>
            </a:r>
            <a:r>
              <a:rPr lang="tr-TR" sz="3200" dirty="0" smtClean="0">
                <a:solidFill>
                  <a:srgbClr val="D38E03"/>
                </a:solidFill>
              </a:rPr>
              <a:t>Teşekkürler</a:t>
            </a:r>
            <a:endParaRPr lang="tr-TR" sz="3200" dirty="0">
              <a:solidFill>
                <a:srgbClr val="D38E0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5922" t="10742" r="18192" b="23828"/>
          <a:stretch>
            <a:fillRect/>
          </a:stretch>
        </p:blipFill>
        <p:spPr bwMode="auto">
          <a:xfrm>
            <a:off x="428596" y="785794"/>
            <a:ext cx="857256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90672"/>
            <a:ext cx="8643998" cy="4967286"/>
          </a:xfrm>
        </p:spPr>
        <p:txBody>
          <a:bodyPr/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Sözlü görüşme ya da sınavlar, personel alım süreçlerinde, özgeçmiş incelemesi ya da yazılı sınav sonrasında, işveren ile potansiyel çalışan arasında doğrudan kişisel ya da dijital ortamda görüşme şeklinde gerçekleşir.</a:t>
            </a:r>
            <a:endParaRPr lang="tr-TR" sz="2700" b="1" dirty="0" smtClean="0">
              <a:solidFill>
                <a:srgbClr val="C00000"/>
              </a:solidFill>
            </a:endParaRPr>
          </a:p>
          <a:p>
            <a:r>
              <a:rPr lang="tr-TR" sz="2800" b="1" dirty="0" smtClean="0">
                <a:solidFill>
                  <a:srgbClr val="070605"/>
                </a:solidFill>
              </a:rPr>
              <a:t>Bu aşamada işverenler, işe alacakların kişinin, hem yetenekli, becerikli ve üretken hem de kendi işyerlerinin örgüt kültürüne uyum sağlayabilecek ve bu kültürü geliştirebilecek kişi olup olmadıklarını saptamaya çalışacaklardır.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823898"/>
            <a:ext cx="7467600" cy="533400"/>
          </a:xfrm>
          <a:noFill/>
          <a:ln/>
        </p:spPr>
        <p:txBody>
          <a:bodyPr/>
          <a:lstStyle/>
          <a:p>
            <a:pPr lvl="0"/>
            <a:r>
              <a:rPr sz="3200">
                <a:solidFill>
                  <a:srgbClr val="002060"/>
                </a:solidFill>
                <a:latin typeface="+mn-lt"/>
              </a:rPr>
              <a:t>İş Görüşmeleri ve Sözlü Sınavlar</a:t>
            </a:r>
            <a:endParaRPr sz="32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90672"/>
            <a:ext cx="8643998" cy="4467220"/>
          </a:xfrm>
        </p:spPr>
        <p:txBody>
          <a:bodyPr/>
          <a:lstStyle/>
          <a:p>
            <a:r>
              <a:rPr lang="tr-TR" sz="2600" b="1" dirty="0" smtClean="0">
                <a:solidFill>
                  <a:srgbClr val="C00000"/>
                </a:solidFill>
              </a:rPr>
              <a:t>Sözlü görüşme ya da sınavlarda, adayın eğitim geçmişi, geçmiş iş tecrübeleri, karakteri, tavırları, görünümü, giyimi, oturuş ve kalkışı, konuşma şekilleri incelenir. </a:t>
            </a:r>
          </a:p>
          <a:p>
            <a:r>
              <a:rPr lang="tr-TR" sz="2600" b="1" dirty="0" smtClean="0">
                <a:solidFill>
                  <a:srgbClr val="070605"/>
                </a:solidFill>
              </a:rPr>
              <a:t>Görüşmeci ya da aday da, iş, çalışma koşulları, beklentiler ve firma hakkında bilgi alır. </a:t>
            </a:r>
          </a:p>
          <a:p>
            <a:r>
              <a:rPr lang="tr-TR" sz="2600" b="1" dirty="0" smtClean="0">
                <a:solidFill>
                  <a:srgbClr val="0070C0"/>
                </a:solidFill>
              </a:rPr>
              <a:t>Kendi kariyer hedeflerinden, işe alınırsa nasıl katkı yapabileceğinden ve işle ilgili beklentilerinden bahseder. </a:t>
            </a:r>
          </a:p>
          <a:p>
            <a:r>
              <a:rPr lang="tr-TR" sz="2600" b="1" dirty="0" smtClean="0">
                <a:solidFill>
                  <a:srgbClr val="C00000"/>
                </a:solidFill>
              </a:rPr>
              <a:t>Bu görüşme ya da sözlü sınavlarda, karmaşık ve teknik sorular çerçevesinde akademik değerlendirme, adayın bilgi, beceri ve tecrübeleri ölçülür.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823898"/>
            <a:ext cx="7467600" cy="533400"/>
          </a:xfrm>
          <a:noFill/>
          <a:ln/>
        </p:spPr>
        <p:txBody>
          <a:bodyPr/>
          <a:lstStyle/>
          <a:p>
            <a:pPr lvl="0"/>
            <a:r>
              <a:rPr sz="3200">
                <a:solidFill>
                  <a:srgbClr val="002060"/>
                </a:solidFill>
              </a:rPr>
              <a:t>İş Görüşmeleri ve Sözlü Sınavlar</a:t>
            </a:r>
            <a:endParaRPr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928802"/>
            <a:ext cx="8643998" cy="4395782"/>
          </a:xfrm>
        </p:spPr>
        <p:txBody>
          <a:bodyPr/>
          <a:lstStyle/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Her görüşme için </a:t>
            </a:r>
            <a:r>
              <a:rPr lang="tr-TR" sz="2800" b="1" dirty="0" err="1" smtClean="0">
                <a:solidFill>
                  <a:srgbClr val="C00000"/>
                </a:solidFill>
              </a:rPr>
              <a:t>CV’nizi</a:t>
            </a:r>
            <a:r>
              <a:rPr lang="tr-TR" sz="2800" b="1" dirty="0" smtClean="0">
                <a:solidFill>
                  <a:srgbClr val="C00000"/>
                </a:solidFill>
              </a:rPr>
              <a:t> yanınızda bulundurun. </a:t>
            </a:r>
          </a:p>
          <a:p>
            <a:r>
              <a:rPr lang="tr-TR" sz="2800" b="1" dirty="0" smtClean="0">
                <a:solidFill>
                  <a:srgbClr val="070605"/>
                </a:solidFill>
              </a:rPr>
              <a:t>Sözlü görüşmeye hazırlık ve deneme yapın.</a:t>
            </a:r>
          </a:p>
          <a:p>
            <a:r>
              <a:rPr lang="tr-TR" sz="2800" b="1" dirty="0" smtClean="0">
                <a:solidFill>
                  <a:srgbClr val="0070C0"/>
                </a:solidFill>
              </a:rPr>
              <a:t>Stres ve bunun sonucu oluşabilen hızlı konuşma sorunu üzerinde de çalışın.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Sizi işe alacak kuruluş ve başvuruda bulunduğunuz iş ve gerekleri hakkında bilgi toplayın</a:t>
            </a:r>
          </a:p>
          <a:p>
            <a:r>
              <a:rPr lang="tr-TR" sz="2800" b="1" dirty="0" smtClean="0">
                <a:solidFill>
                  <a:srgbClr val="070605"/>
                </a:solidFill>
              </a:rPr>
              <a:t>Görüşme yerine 15 dakika civarı erken varın.</a:t>
            </a:r>
          </a:p>
          <a:p>
            <a:r>
              <a:rPr lang="tr-TR" sz="2800" b="1" dirty="0" smtClean="0">
                <a:solidFill>
                  <a:srgbClr val="0070C0"/>
                </a:solidFill>
              </a:rPr>
              <a:t>Görüşmeden önce görünüşünüzü kontrol edin ve derin nefes alarak kendinizi sakinleştirin.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785794"/>
            <a:ext cx="7467600" cy="1033466"/>
          </a:xfrm>
          <a:noFill/>
          <a:ln/>
        </p:spPr>
        <p:txBody>
          <a:bodyPr/>
          <a:lstStyle/>
          <a:p>
            <a:pPr lvl="0"/>
            <a:r>
              <a:rPr sz="3200">
                <a:solidFill>
                  <a:srgbClr val="002060"/>
                </a:solidFill>
              </a:rPr>
              <a:t>İş Görüşmesi ya da Sözlü Sınav Öncesinde Ne Yapmalısınız?</a:t>
            </a:r>
            <a:endParaRPr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1357298"/>
            <a:ext cx="8786874" cy="5214974"/>
          </a:xfrm>
        </p:spPr>
        <p:txBody>
          <a:bodyPr/>
          <a:lstStyle/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İş görüşmeleri özgeçmişinizde yazandan daha fazlası olabileceğinizi göstermek ve işverenlerin sizin hakkınızda daha net bir fikir edinebilmeleri için bir fırsattır. </a:t>
            </a:r>
          </a:p>
          <a:p>
            <a:r>
              <a:rPr lang="tr-TR" sz="2600" b="1" dirty="0" smtClean="0">
                <a:solidFill>
                  <a:srgbClr val="070605"/>
                </a:solidFill>
              </a:rPr>
              <a:t>Görüşmelerde de profesyonel giyimli ve görünümlü olmaya özen gösterin.</a:t>
            </a:r>
          </a:p>
          <a:p>
            <a:pPr lvl="0"/>
            <a:r>
              <a:rPr lang="tr-TR" sz="2600" b="1" dirty="0" smtClean="0">
                <a:solidFill>
                  <a:srgbClr val="0070C0"/>
                </a:solidFill>
              </a:rPr>
              <a:t>Görüşmede, istekli, ciddi ama gerektiğinde gülümsemekten çekinmeden, kendinizden emin davranın. </a:t>
            </a:r>
          </a:p>
          <a:p>
            <a:r>
              <a:rPr lang="tr-TR" sz="2600" b="1" dirty="0" smtClean="0">
                <a:solidFill>
                  <a:srgbClr val="C00000"/>
                </a:solidFill>
              </a:rPr>
              <a:t>Sandalyede dik ve uygun bir şekilde oturun. Çok rahat oturmayın. Kollarınızı çok hareket ettirmeyin.</a:t>
            </a:r>
          </a:p>
          <a:p>
            <a:pPr lvl="0"/>
            <a:r>
              <a:rPr lang="tr-TR" sz="2600" b="1" dirty="0" smtClean="0">
                <a:solidFill>
                  <a:srgbClr val="070605"/>
                </a:solidFill>
              </a:rPr>
              <a:t>Kararlı, istekli ve özgüvenli bir ses tonu ile konuşun.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785794"/>
            <a:ext cx="7467600" cy="571504"/>
          </a:xfrm>
          <a:noFill/>
          <a:ln/>
        </p:spPr>
        <p:txBody>
          <a:bodyPr/>
          <a:lstStyle/>
          <a:p>
            <a:pPr lvl="0"/>
            <a:r>
              <a:rPr sz="3200"/>
              <a:t>Görüşme Sırasında Ne Yapmalısınız?</a:t>
            </a:r>
            <a:endParaRPr sz="3200" i="0" dirty="0">
              <a:solidFill>
                <a:srgbClr val="002060"/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8643998" cy="5000660"/>
          </a:xfrm>
        </p:spPr>
        <p:txBody>
          <a:bodyPr/>
          <a:lstStyle/>
          <a:p>
            <a:pPr lvl="0"/>
            <a:r>
              <a:rPr lang="tr-TR" sz="2600" b="1" dirty="0" smtClean="0">
                <a:solidFill>
                  <a:srgbClr val="C00000"/>
                </a:solidFill>
              </a:rPr>
              <a:t>Görüşmede karşı tarafı dikkatlice ve sabırla dinledikten ve soruları anladıktan sonra, düşünüp yanıt verin. </a:t>
            </a:r>
          </a:p>
          <a:p>
            <a:pPr lvl="0"/>
            <a:r>
              <a:rPr lang="tr-TR" sz="2600" b="1" dirty="0" smtClean="0"/>
              <a:t>Ama aşırı güvenli, çokbilmiş izlenimi vermekten, ısrarcı ve keskin fikirli görünmekten kaçının. </a:t>
            </a:r>
          </a:p>
          <a:p>
            <a:pPr lvl="0"/>
            <a:r>
              <a:rPr lang="tr-TR" sz="2600" b="1" dirty="0" smtClean="0">
                <a:solidFill>
                  <a:srgbClr val="0070C0"/>
                </a:solidFill>
              </a:rPr>
              <a:t>Karşınızdakini ya da diğer adayları küçümseyici ya da itham edici tutum ve ifadelerden kaçının.</a:t>
            </a:r>
          </a:p>
          <a:p>
            <a:pPr lvl="0"/>
            <a:r>
              <a:rPr lang="tr-TR" sz="2600" b="1" dirty="0" smtClean="0"/>
              <a:t>Çok fazla kişisel olmaktan ve samimiyetten kaçının. </a:t>
            </a:r>
          </a:p>
          <a:p>
            <a:r>
              <a:rPr lang="tr-TR" sz="2600" b="1" dirty="0" smtClean="0">
                <a:solidFill>
                  <a:srgbClr val="C00000"/>
                </a:solidFill>
              </a:rPr>
              <a:t>Görüşmesi rahatsız olsanız bile nezaketinizi, nazik ses tonunuzu ve güler yüzünüzü kaybetmeyin. Görüşmelerin bir amacı da sizin kişiliğinizi anlamaktır.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785794"/>
            <a:ext cx="7467600" cy="571504"/>
          </a:xfrm>
          <a:noFill/>
          <a:ln/>
        </p:spPr>
        <p:txBody>
          <a:bodyPr/>
          <a:lstStyle/>
          <a:p>
            <a:pPr lvl="0"/>
            <a:r>
              <a:rPr sz="3200"/>
              <a:t>Görüşme Sırasında Ne Yapmalısınız?</a:t>
            </a:r>
            <a:endParaRPr sz="3200" i="0" dirty="0">
              <a:solidFill>
                <a:srgbClr val="002060"/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8643998" cy="5214974"/>
          </a:xfrm>
        </p:spPr>
        <p:txBody>
          <a:bodyPr/>
          <a:lstStyle/>
          <a:p>
            <a:pPr lvl="0"/>
            <a:r>
              <a:rPr lang="tr-TR" sz="2700" b="1" dirty="0" smtClean="0">
                <a:solidFill>
                  <a:srgbClr val="C00000"/>
                </a:solidFill>
              </a:rPr>
              <a:t>Kahkaha atmaktan ya da somurtmaktan, şaka ya da abartılı mimikler yapmaktan kaçının.</a:t>
            </a:r>
          </a:p>
          <a:p>
            <a:pPr lvl="0"/>
            <a:r>
              <a:rPr lang="tr-TR" sz="2700" b="1" dirty="0" smtClean="0"/>
              <a:t>Konuşurken “</a:t>
            </a:r>
            <a:r>
              <a:rPr lang="tr-TR" sz="2700" b="1" dirty="0" err="1" smtClean="0"/>
              <a:t>Iııı</a:t>
            </a:r>
            <a:r>
              <a:rPr lang="tr-TR" sz="2700" b="1" dirty="0" smtClean="0"/>
              <a:t>”, “</a:t>
            </a:r>
            <a:r>
              <a:rPr lang="tr-TR" sz="2700" b="1" dirty="0" err="1" smtClean="0"/>
              <a:t>Hımmm</a:t>
            </a:r>
            <a:r>
              <a:rPr lang="tr-TR" sz="2700" b="1" dirty="0" smtClean="0"/>
              <a:t>” gibi duraklama kelimeleri kullanmaktan kaçının.</a:t>
            </a:r>
          </a:p>
          <a:p>
            <a:pPr lvl="0"/>
            <a:r>
              <a:rPr lang="tr-TR" sz="2700" b="1" dirty="0" smtClean="0">
                <a:solidFill>
                  <a:srgbClr val="0070C0"/>
                </a:solidFill>
              </a:rPr>
              <a:t>Konuşmanızı monoton bir tonda yapmayın. </a:t>
            </a:r>
          </a:p>
          <a:p>
            <a:pPr lvl="0"/>
            <a:r>
              <a:rPr lang="tr-TR" sz="2700" b="1" dirty="0" smtClean="0">
                <a:solidFill>
                  <a:srgbClr val="C00000"/>
                </a:solidFill>
              </a:rPr>
              <a:t>Akıcı, açık, düzgün ve anlaşılır bir diksiyonla konuşun. </a:t>
            </a:r>
          </a:p>
          <a:p>
            <a:pPr lvl="0"/>
            <a:r>
              <a:rPr lang="tr-TR" sz="2700" b="1" dirty="0" smtClean="0"/>
              <a:t>Göz temasını ve vücut uygun ve yerinde kullanın.</a:t>
            </a:r>
          </a:p>
          <a:p>
            <a:pPr lvl="0"/>
            <a:r>
              <a:rPr lang="tr-TR" sz="2700" b="1" dirty="0" smtClean="0">
                <a:solidFill>
                  <a:srgbClr val="0070C0"/>
                </a:solidFill>
              </a:rPr>
              <a:t>Önceki işverenlerinizle ilgili olumsuz konuşmayın.</a:t>
            </a:r>
          </a:p>
          <a:p>
            <a:pPr lvl="0"/>
            <a:r>
              <a:rPr lang="tr-TR" sz="2700" b="1" dirty="0" smtClean="0">
                <a:solidFill>
                  <a:srgbClr val="C00000"/>
                </a:solidFill>
              </a:rPr>
              <a:t>Kendinizle, geçmişinizle, eğitiminizle, becerilerinizle ve  iş deneyiminizle ilgili </a:t>
            </a:r>
            <a:r>
              <a:rPr lang="tr-TR" sz="2700" b="1" i="1" dirty="0" smtClean="0">
                <a:solidFill>
                  <a:srgbClr val="C00000"/>
                </a:solidFill>
              </a:rPr>
              <a:t>asla yalan söylemeyin</a:t>
            </a:r>
            <a:r>
              <a:rPr lang="tr-TR" sz="2700" b="1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785794"/>
            <a:ext cx="7467600" cy="571504"/>
          </a:xfrm>
          <a:noFill/>
          <a:ln/>
        </p:spPr>
        <p:txBody>
          <a:bodyPr/>
          <a:lstStyle/>
          <a:p>
            <a:pPr lvl="0"/>
            <a:r>
              <a:rPr sz="3200"/>
              <a:t>Görüşme Sırasında Ne Yapmalısınız?</a:t>
            </a:r>
            <a:endParaRPr sz="3200" i="0" dirty="0">
              <a:solidFill>
                <a:srgbClr val="002060"/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8643998" cy="4786346"/>
          </a:xfrm>
        </p:spPr>
        <p:txBody>
          <a:bodyPr/>
          <a:lstStyle/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Görüşmeden sonra kişisel bir teşekkür notu gönderin </a:t>
            </a:r>
          </a:p>
          <a:p>
            <a:r>
              <a:rPr lang="tr-TR" sz="2800" b="1" dirty="0" smtClean="0"/>
              <a:t>Görüşmeden 2 hafta geçtikten sora sonucu öğrenmek için arayabilirsiniz. </a:t>
            </a:r>
          </a:p>
          <a:p>
            <a:r>
              <a:rPr lang="tr-TR" sz="2800" b="1" dirty="0" smtClean="0">
                <a:solidFill>
                  <a:srgbClr val="0070C0"/>
                </a:solidFill>
              </a:rPr>
              <a:t>İşe alınmadıysanız, nedenini, eksikliklerinizi ve daha başarılı olmak için neler beklediklerini sorabilirsiniz. 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Belirtilen nedenleri kişiselleştirmeden, eksikliklerinizi görüp, kendinizi geliştirmek için kullanın.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1986" y="785794"/>
            <a:ext cx="7467600" cy="571504"/>
          </a:xfrm>
          <a:noFill/>
          <a:ln/>
        </p:spPr>
        <p:txBody>
          <a:bodyPr/>
          <a:lstStyle/>
          <a:p>
            <a:pPr lvl="0"/>
            <a:r>
              <a:rPr sz="3200" smtClean="0"/>
              <a:t>Görüşme Sonrasında </a:t>
            </a:r>
            <a:r>
              <a:rPr sz="3200"/>
              <a:t>Ne Yapmalısınız?</a:t>
            </a:r>
            <a:endParaRPr sz="3200" i="0" dirty="0">
              <a:solidFill>
                <a:srgbClr val="002060"/>
              </a:solidFill>
              <a:latin typeface="Albertus Medium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822</TotalTime>
  <Words>728</Words>
  <Application>Microsoft Office PowerPoint</Application>
  <PresentationFormat>Ekran Gösterisi (4:3)</PresentationFormat>
  <Paragraphs>61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Doğa</vt:lpstr>
      <vt:lpstr>1_Özel Tasarım</vt:lpstr>
      <vt:lpstr>Özel Tasarım</vt:lpstr>
      <vt:lpstr>MUTLU YAŞAM, BAŞARILI KARİYER #güncellemenizvar</vt:lpstr>
      <vt:lpstr>Slayt 2</vt:lpstr>
      <vt:lpstr>İş Görüşmeleri ve Sözlü Sınavlar</vt:lpstr>
      <vt:lpstr>İş Görüşmeleri ve Sözlü Sınavlar</vt:lpstr>
      <vt:lpstr>İş Görüşmesi ya da Sözlü Sınav Öncesinde Ne Yapmalısınız?</vt:lpstr>
      <vt:lpstr>Görüşme Sırasında Ne Yapmalısınız?</vt:lpstr>
      <vt:lpstr>Görüşme Sırasında Ne Yapmalısınız?</vt:lpstr>
      <vt:lpstr>Görüşme Sırasında Ne Yapmalısınız?</vt:lpstr>
      <vt:lpstr>Görüşme Sonrasında Ne Yapmalısınız?</vt:lpstr>
      <vt:lpstr>Sözlü Görüşme ya da Sınav Soruları</vt:lpstr>
      <vt:lpstr>Sözlü Görüşme ya da Sınav Soruları</vt:lpstr>
      <vt:lpstr>17. Bölüm Sonu –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Yerel Yönetimde Yeni Bir Katılım Kanalı</dc:title>
  <dc:creator>kol11</dc:creator>
  <cp:lastModifiedBy>samsung</cp:lastModifiedBy>
  <cp:revision>83</cp:revision>
  <dcterms:created xsi:type="dcterms:W3CDTF">2006-04-06T11:42:48Z</dcterms:created>
  <dcterms:modified xsi:type="dcterms:W3CDTF">2020-07-22T03:30:02Z</dcterms:modified>
</cp:coreProperties>
</file>