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5"/>
  </p:notesMasterIdLst>
  <p:sldIdLst>
    <p:sldId id="280" r:id="rId4"/>
    <p:sldId id="282" r:id="rId5"/>
    <p:sldId id="306" r:id="rId6"/>
    <p:sldId id="315" r:id="rId7"/>
    <p:sldId id="318" r:id="rId8"/>
    <p:sldId id="319" r:id="rId9"/>
    <p:sldId id="313" r:id="rId10"/>
    <p:sldId id="320" r:id="rId11"/>
    <p:sldId id="321" r:id="rId12"/>
    <p:sldId id="322" r:id="rId13"/>
    <p:sldId id="281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520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14300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2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ERDEMLİ VE KARAKTERLİ İNSAN OLMAK 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786842" cy="3857652"/>
          </a:xfrm>
        </p:spPr>
        <p:txBody>
          <a:bodyPr/>
          <a:lstStyle/>
          <a:p>
            <a:r>
              <a:rPr lang="tr-TR" sz="2600" b="1" i="1" dirty="0" smtClean="0">
                <a:solidFill>
                  <a:srgbClr val="070605"/>
                </a:solidFill>
              </a:rPr>
              <a:t>“Söylediklerinize Dikkat Edin, Düşüncelerinize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Düşüncelerinize Dikkat Edin, Duygularınıza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Duygularınıza Dikkat Edin, Davranışlarınıza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Davranışlarınıza Dikkat Edin, Alışkanlıklarınıza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Alışkanlıklarınıza Dikkat Edin, Değerlerinize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Değerlerinize Dikkat Edin, Karakterinize Dönüşür,</a:t>
            </a:r>
            <a:endParaRPr lang="tr-TR" sz="2600" b="1" dirty="0" smtClean="0">
              <a:solidFill>
                <a:srgbClr val="070605"/>
              </a:solidFill>
            </a:endParaRP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Karakterinize Dikkat Edin, Kaderinize Dönüşür.” (</a:t>
            </a:r>
            <a:r>
              <a:rPr lang="tr-TR" sz="2600" b="1" i="1" dirty="0" err="1" smtClean="0">
                <a:solidFill>
                  <a:srgbClr val="070605"/>
                </a:solidFill>
              </a:rPr>
              <a:t>Mahatma</a:t>
            </a:r>
            <a:r>
              <a:rPr lang="tr-TR" sz="2600" b="1" i="1" dirty="0" smtClean="0">
                <a:solidFill>
                  <a:srgbClr val="070605"/>
                </a:solidFill>
              </a:rPr>
              <a:t> </a:t>
            </a:r>
            <a:r>
              <a:rPr lang="tr-TR" sz="2600" b="1" i="1" dirty="0" err="1" smtClean="0">
                <a:solidFill>
                  <a:srgbClr val="070605"/>
                </a:solidFill>
              </a:rPr>
              <a:t>Gandhi</a:t>
            </a:r>
            <a:r>
              <a:rPr lang="tr-TR" sz="2600" b="1" i="1" dirty="0" smtClean="0">
                <a:solidFill>
                  <a:srgbClr val="070605"/>
                </a:solidFill>
              </a:rPr>
              <a:t>)</a:t>
            </a:r>
            <a:endParaRPr lang="tr-TR" sz="2600" b="1" dirty="0" smtClean="0">
              <a:solidFill>
                <a:srgbClr val="070605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Karakterin Dönüşümü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2.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5959" t="10937" r="17606" b="12890"/>
          <a:stretch>
            <a:fillRect/>
          </a:stretch>
        </p:blipFill>
        <p:spPr bwMode="auto">
          <a:xfrm>
            <a:off x="428596" y="785794"/>
            <a:ext cx="864399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390672"/>
            <a:ext cx="8929718" cy="4702624"/>
          </a:xfrm>
        </p:spPr>
        <p:txBody>
          <a:bodyPr/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Erdemli olmak, </a:t>
            </a:r>
          </a:p>
          <a:p>
            <a:pPr lvl="1"/>
            <a:r>
              <a:rPr lang="tr-TR" sz="2400" b="1" dirty="0" smtClean="0">
                <a:solidFill>
                  <a:srgbClr val="070605"/>
                </a:solidFill>
              </a:rPr>
              <a:t>Doğru ve yanlışı bilmeyi, doğruyu seçebilmeyi, bu süreçte bilincini adil, doğru, makul ve mantıklı kullanabilmeyi ve kararlarını vicdan ve sağduyu süzgecinden geçirerek, </a:t>
            </a:r>
            <a:r>
              <a:rPr lang="tr-TR" sz="2400" b="1" dirty="0" err="1" smtClean="0">
                <a:solidFill>
                  <a:srgbClr val="070605"/>
                </a:solidFill>
              </a:rPr>
              <a:t>diğergam</a:t>
            </a:r>
            <a:r>
              <a:rPr lang="tr-TR" sz="2400" b="1" dirty="0" smtClean="0">
                <a:solidFill>
                  <a:srgbClr val="070605"/>
                </a:solidFill>
              </a:rPr>
              <a:t>, düşünceli ve adil alabilmeyi içerir.</a:t>
            </a:r>
          </a:p>
          <a:p>
            <a:r>
              <a:rPr lang="tr-TR" sz="2600" b="1" dirty="0" smtClean="0">
                <a:solidFill>
                  <a:srgbClr val="0070C0"/>
                </a:solidFill>
              </a:rPr>
              <a:t>Erdemli insanı; </a:t>
            </a:r>
            <a:r>
              <a:rPr lang="tr-TR" sz="2600" b="1" dirty="0">
                <a:solidFill>
                  <a:srgbClr val="0070C0"/>
                </a:solidFill>
              </a:rPr>
              <a:t>karakterli </a:t>
            </a:r>
            <a:r>
              <a:rPr lang="tr-TR" sz="2600" b="1" dirty="0" smtClean="0">
                <a:solidFill>
                  <a:srgbClr val="0070C0"/>
                </a:solidFill>
              </a:rPr>
              <a:t>insan olmak tamamlar</a:t>
            </a:r>
            <a:r>
              <a:rPr lang="tr-TR" sz="2600" b="1" dirty="0">
                <a:solidFill>
                  <a:srgbClr val="0070C0"/>
                </a:solidFill>
              </a:rPr>
              <a:t>. </a:t>
            </a:r>
          </a:p>
          <a:p>
            <a:pPr lvl="1"/>
            <a:r>
              <a:rPr lang="tr-TR" sz="2400" b="1" dirty="0" smtClean="0">
                <a:solidFill>
                  <a:srgbClr val="0070C0"/>
                </a:solidFill>
              </a:rPr>
              <a:t>Karakterli kişi, kim olduğunun bilincindedir, olgun ve tutarlı kişiliğe sahiptir ve bunu tutumlarına yansıtır. </a:t>
            </a:r>
          </a:p>
          <a:p>
            <a:pPr lvl="1"/>
            <a:r>
              <a:rPr lang="tr-TR" sz="2400" b="1" dirty="0" smtClean="0">
                <a:solidFill>
                  <a:srgbClr val="0070C0"/>
                </a:solidFill>
              </a:rPr>
              <a:t>Ali Fuat </a:t>
            </a:r>
            <a:r>
              <a:rPr lang="tr-TR" sz="2400" b="1" dirty="0" err="1" smtClean="0">
                <a:solidFill>
                  <a:srgbClr val="0070C0"/>
                </a:solidFill>
              </a:rPr>
              <a:t>Başgile’e</a:t>
            </a:r>
            <a:r>
              <a:rPr lang="tr-TR" sz="2400" b="1" dirty="0" smtClean="0">
                <a:solidFill>
                  <a:srgbClr val="0070C0"/>
                </a:solidFill>
              </a:rPr>
              <a:t> (2015: 31) göre karakterli insan, güvenilir, oturmuş ve terbiyeli bir kişiliğe, sağlam bir iradeye, ahlaklı ve düşünceli tutum ve tavırlara sahiptir.</a:t>
            </a:r>
            <a:endParaRPr lang="tr-TR" sz="23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r>
              <a:rPr lang="tr-TR" sz="3200" dirty="0" smtClean="0"/>
              <a:t>Erdemli ve Karakterli İnsanın Özellikleri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5181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tr-TR" sz="2600" b="1" dirty="0" smtClean="0">
                <a:solidFill>
                  <a:srgbClr val="C00000"/>
                </a:solidFill>
              </a:rPr>
              <a:t>Erdemli ve karakterli olmak, insanın kişisel, sosyal, ailevi ve mesleki yaşamında dengeyi kurmasına, mutluluğu başarıyı yakalamasına da yardım eder. </a:t>
            </a:r>
          </a:p>
          <a:p>
            <a:pPr>
              <a:spcBef>
                <a:spcPts val="600"/>
              </a:spcBef>
            </a:pPr>
            <a:r>
              <a:rPr lang="tr-TR" sz="2600" b="1" dirty="0" smtClean="0">
                <a:solidFill>
                  <a:srgbClr val="070605"/>
                </a:solidFill>
              </a:rPr>
              <a:t>Kişisel ve sosyal denge, kendi içinde ve yaşamında fiziksel, duygusal ve bilişsel olarak dengeyi ifade eder. </a:t>
            </a:r>
          </a:p>
          <a:p>
            <a:pPr>
              <a:spcBef>
                <a:spcPts val="600"/>
              </a:spcBef>
            </a:pPr>
            <a:r>
              <a:rPr lang="tr-TR" sz="2600" b="1" dirty="0" smtClean="0">
                <a:solidFill>
                  <a:srgbClr val="0070C0"/>
                </a:solidFill>
              </a:rPr>
              <a:t>Ancak, kişi bu dengeyi, sadece bencil çıkarları peşinde koşarak yakalayamaz. </a:t>
            </a:r>
          </a:p>
          <a:p>
            <a:pPr>
              <a:spcBef>
                <a:spcPts val="600"/>
              </a:spcBef>
            </a:pPr>
            <a:r>
              <a:rPr lang="tr-TR" sz="2600" b="1" dirty="0" smtClean="0">
                <a:solidFill>
                  <a:srgbClr val="C00000"/>
                </a:solidFill>
              </a:rPr>
              <a:t>Kendimiz dışında ve kendi kişisel yararımızdan daha büyük kamusal ya da toplumsal yarar için, daha büyük bir bilişsel varoluşu </a:t>
            </a:r>
            <a:r>
              <a:rPr lang="tr-TR" sz="2600" b="1" dirty="0" err="1" smtClean="0">
                <a:solidFill>
                  <a:srgbClr val="C00000"/>
                </a:solidFill>
              </a:rPr>
              <a:t>deneyimlemek</a:t>
            </a:r>
            <a:r>
              <a:rPr lang="tr-TR" sz="2600" b="1" dirty="0" smtClean="0">
                <a:solidFill>
                  <a:srgbClr val="C00000"/>
                </a:solidFill>
              </a:rPr>
              <a:t> ve beslemek için, eşit olmadığını bildiğimiz ama bir parçası olduğumuz topluma kendimizden verebilmenin bir yoludur. </a:t>
            </a:r>
            <a:endParaRPr lang="tr-TR" sz="2600" b="1" dirty="0">
              <a:solidFill>
                <a:srgbClr val="C00000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pPr lvl="0"/>
            <a:r>
              <a:rPr lang="tr-TR" sz="3200" dirty="0" smtClean="0"/>
              <a:t>Kişisel,</a:t>
            </a:r>
            <a:r>
              <a:rPr lang="tr-TR" sz="3200" dirty="0"/>
              <a:t> </a:t>
            </a:r>
            <a:r>
              <a:rPr lang="tr-TR" sz="3200" dirty="0" smtClean="0"/>
              <a:t>Ailevi ve Toplumsal Hayat Dengesi</a:t>
            </a:r>
            <a:endParaRPr lang="tr-TR" sz="3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785794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Erdemli, Karakterli ve Başarılı Bir Kişi Olmak</a:t>
            </a:r>
            <a:endParaRPr lang="tr-TR" sz="3200" dirty="0">
              <a:latin typeface="Albertus Medium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247796"/>
            <a:ext cx="864399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kumimoji="0" lang="tr-TR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7060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Karakterli ve başarı sahibi biri olma üzerine hikaye: </a:t>
            </a:r>
            <a:r>
              <a:rPr kumimoji="0" lang="tr-T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7060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sınıfta öğrenciler, dersin hocasını bekliyor. Hoca geliyor, kürsüye geçiyor, tebeşiri alıyor ve tahtaya kocaman bir 1 yazıyor. “Bakın” diyor. “Bu, erdemli ve karakterli kişiliktir. Hayatta sahip olabileceğiniz en değerli şey.” Sonra 1’in yanına bir 0 koyuyor: “Bu, başarıdır. Başarılı bir kişilik 1’i 10 yapar” diyor. Bir 0 daha koyuyor ve “Bu, tecrübedir. 10 iken 100 olursunuz” </a:t>
            </a:r>
            <a:r>
              <a:rPr kumimoji="0" lang="tr-TR" sz="2800" kern="0" dirty="0" smtClean="0">
                <a:solidFill>
                  <a:srgbClr val="070605"/>
                </a:solidFill>
                <a:latin typeface="+mn-lt"/>
              </a:rPr>
              <a:t>diyor. Bir 0 daha koyuyor. “Bu, bir başka yabancı dil bilmektir. 100 iken 1.000 olursunuz” diyor. 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kumimoji="0" lang="tr-TR" sz="2800" b="1" kern="0" dirty="0" smtClean="0">
                <a:solidFill>
                  <a:srgbClr val="070605"/>
                </a:solidFill>
                <a:latin typeface="+mn-lt"/>
              </a:rPr>
              <a:t>Sonra hoca soruyor : 1’i atarsanız ne olur?</a:t>
            </a:r>
            <a:endParaRPr kumimoji="0" lang="tr-TR" sz="2800" b="1" kern="0" dirty="0">
              <a:solidFill>
                <a:srgbClr val="070605"/>
              </a:solidFill>
              <a:latin typeface="+mn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 err="1"/>
              <a:t>Özbilinç</a:t>
            </a:r>
            <a:r>
              <a:rPr sz="3200" dirty="0"/>
              <a:t> Sahibi </a:t>
            </a:r>
            <a:r>
              <a:rPr sz="3200" dirty="0" smtClean="0"/>
              <a:t>Olmak</a:t>
            </a:r>
            <a:endParaRPr sz="3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319234"/>
            <a:ext cx="864399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C00000"/>
                </a:solidFill>
              </a:rPr>
              <a:t>Diğerleri hakkında sizin yargılarınız ve sizin hakkınızda diğerlerinin yargıları ve bunların nedenleri hakkında fikir sahibi, yani </a:t>
            </a:r>
            <a:r>
              <a:rPr lang="tr-TR" sz="2800" b="1" dirty="0" err="1" smtClean="0">
                <a:solidFill>
                  <a:srgbClr val="C00000"/>
                </a:solidFill>
              </a:rPr>
              <a:t>empatik</a:t>
            </a:r>
            <a:r>
              <a:rPr lang="tr-TR" sz="2800" b="1" dirty="0" smtClean="0">
                <a:solidFill>
                  <a:srgbClr val="C00000"/>
                </a:solidFill>
              </a:rPr>
              <a:t> olmak.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070605"/>
                </a:solidFill>
              </a:rPr>
              <a:t>Yeteneklerinizin ve güçlü yönlerinizin, zaaf ve sınırlılıklarınızın farkında olmak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0070C0"/>
                </a:solidFill>
              </a:rPr>
              <a:t>Özgüven sahibi olmak (Kendinizden, değerlerinizden, yeteneklerinizden vb. emin olmak)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C00000"/>
                </a:solidFill>
              </a:rPr>
              <a:t>Bireysel ve toplumsal sorumluluk alma bilincine sahip olmak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070605"/>
                </a:solidFill>
              </a:rPr>
              <a:t>Ekip çalışması yapmaya yatkın olmak  </a:t>
            </a:r>
          </a:p>
          <a:p>
            <a:pPr marL="457200" lvl="0" indent="-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tr-TR" sz="2800" b="1" dirty="0" smtClean="0">
                <a:solidFill>
                  <a:srgbClr val="0070C0"/>
                </a:solidFill>
              </a:rPr>
              <a:t>İnisiyatif sahibi olmak ve liderlik sergileyebilmek</a:t>
            </a:r>
            <a:endParaRPr kumimoji="0" lang="tr-TR" sz="2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462110"/>
            <a:ext cx="8501122" cy="4824410"/>
          </a:xfrm>
        </p:spPr>
        <p:txBody>
          <a:bodyPr/>
          <a:lstStyle/>
          <a:p>
            <a:r>
              <a:rPr lang="tr-TR" sz="3000" b="1" dirty="0" smtClean="0">
                <a:solidFill>
                  <a:srgbClr val="00B050"/>
                </a:solidFill>
              </a:rPr>
              <a:t>«Düşmanlarınızı sevin çünkü kusurlarınızı yalnızca onlar açıkça söyleyebilir.» (Benjamin Franklin)</a:t>
            </a:r>
          </a:p>
          <a:p>
            <a:pPr>
              <a:spcBef>
                <a:spcPct val="50000"/>
              </a:spcBef>
            </a:pPr>
            <a:r>
              <a:rPr lang="tr-TR" sz="3000" b="1" dirty="0" smtClean="0">
                <a:solidFill>
                  <a:srgbClr val="002060"/>
                </a:solidFill>
              </a:rPr>
              <a:t>«Gerçek dostlar yıldızlara benzer. Karanlık çökünce ilk onlar gözükür.» (Çin Atasözü)</a:t>
            </a:r>
          </a:p>
          <a:p>
            <a:pPr>
              <a:spcBef>
                <a:spcPct val="50000"/>
              </a:spcBef>
            </a:pPr>
            <a:r>
              <a:rPr lang="tr-TR" sz="3000" b="1" dirty="0" smtClean="0">
                <a:solidFill>
                  <a:srgbClr val="C00000"/>
                </a:solidFill>
              </a:rPr>
              <a:t>«Bir insanın mutlu olması, başkalarının da mutlu olmasını kolaylaştırır. » (John </a:t>
            </a:r>
            <a:r>
              <a:rPr lang="tr-TR" sz="3000" b="1" dirty="0" err="1" smtClean="0">
                <a:solidFill>
                  <a:srgbClr val="C00000"/>
                </a:solidFill>
              </a:rPr>
              <a:t>Labback</a:t>
            </a:r>
            <a:r>
              <a:rPr lang="tr-TR" sz="3000" b="1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 err="1"/>
              <a:t>Özbilinç</a:t>
            </a:r>
            <a:r>
              <a:rPr sz="3200" dirty="0"/>
              <a:t> Sahibi </a:t>
            </a:r>
            <a:r>
              <a:rPr sz="3200" dirty="0" smtClean="0"/>
              <a:t>Olma </a:t>
            </a:r>
            <a:r>
              <a:rPr lang="tr-TR" sz="3200" dirty="0" smtClean="0"/>
              <a:t>Üzerine Sözler</a:t>
            </a:r>
            <a:endParaRPr lang="tr-TR" sz="32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52530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Dürüst ve açık sözlü olmaktır.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Güvenmektir, güven vermektir. 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İnsanlara önyargısız yaklaşmaktır. 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Eline, diline, beline hakim olmaktır.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Hoş görmek, bağışlamak, unutmaktır.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Öğrenmeye ve gelişmeye açık olmaktır.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Yardım istemesini ve etmesini bilmektir.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Saygı ve özen göstermek ve beklemektir.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Kendini, uzlaşmayı ve paylaşmayı bilmektir.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Bir işte elinden gelenin en iyisini yapmaktır.</a:t>
            </a:r>
          </a:p>
          <a:p>
            <a:pPr lvl="0">
              <a:spcBef>
                <a:spcPts val="30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Başkalarının başarısına da katkı verebilmektir... </a:t>
            </a:r>
            <a:endParaRPr lang="tr-TR" sz="3000" b="1" dirty="0" smtClean="0">
              <a:solidFill>
                <a:srgbClr val="070605"/>
              </a:solidFill>
              <a:latin typeface="Bookman Old Style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Erdemli ve Karakterli Bir İnsanın Özellikleri</a:t>
            </a:r>
            <a:endParaRPr lang="tr-TR" sz="32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786842" cy="5253038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Düşünmek için zaman ayır.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Bilgini, sevgini ve derdini paylaş.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Başkalarının düşleriyle alay etme.</a:t>
            </a:r>
          </a:p>
          <a:p>
            <a:pPr lvl="0">
              <a:spcBef>
                <a:spcPts val="0"/>
              </a:spcBef>
            </a:pPr>
            <a:r>
              <a:rPr lang="tr-TR" sz="2800" b="1" i="1" dirty="0" smtClean="0">
                <a:solidFill>
                  <a:srgbClr val="070605"/>
                </a:solidFill>
              </a:rPr>
              <a:t>Fedakar ol, ama kendini feda etme.</a:t>
            </a:r>
            <a:endParaRPr lang="tr-TR" sz="2800" b="1" dirty="0" smtClean="0">
              <a:solidFill>
                <a:srgbClr val="070605"/>
              </a:solidFill>
            </a:endParaRPr>
          </a:p>
          <a:p>
            <a:pPr lvl="0">
              <a:spcBef>
                <a:spcPts val="0"/>
              </a:spcBef>
            </a:pPr>
            <a:r>
              <a:rPr lang="tr-TR" sz="2800" b="1" i="1" dirty="0" smtClean="0">
                <a:solidFill>
                  <a:srgbClr val="070605"/>
                </a:solidFill>
              </a:rPr>
              <a:t>Engelliye saygılı davran ve destek ol.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Dünü unutma ama ona saplanıp kalma.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Sevdiklerine bağlı ol ama bağımlı olma.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Kin tutma, affetmesini ve unutmasını bil.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Eleştir ama suçlamadan ve yargılamadan.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Ya bir yol aç... Ya bir yol bul... Ya da yoldan çekil.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Kişiler hakkında değil iş ve firikler hakkında konuş.</a:t>
            </a:r>
          </a:p>
          <a:p>
            <a:pPr lvl="0">
              <a:spcBef>
                <a:spcPts val="0"/>
              </a:spcBef>
            </a:pPr>
            <a:r>
              <a:rPr lang="tr-TR" sz="2800" b="1" dirty="0" smtClean="0">
                <a:solidFill>
                  <a:srgbClr val="070605"/>
                </a:solidFill>
              </a:rPr>
              <a:t>Değişimden korkma, değerlerini yitirmeden kucakla.</a:t>
            </a:r>
            <a:endParaRPr lang="tr-TR" sz="2800" b="1" dirty="0">
              <a:solidFill>
                <a:srgbClr val="070605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572560" cy="500066"/>
          </a:xfrm>
          <a:noFill/>
          <a:ln/>
        </p:spPr>
        <p:txBody>
          <a:bodyPr/>
          <a:lstStyle/>
          <a:p>
            <a:r>
              <a:rPr sz="3200" dirty="0"/>
              <a:t>Erdemli Bir Yaşam İçin Öneriler</a:t>
            </a:r>
            <a:endParaRPr lang="tr-TR" sz="32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779</TotalTime>
  <Words>701</Words>
  <Application>Microsoft Office PowerPoint</Application>
  <PresentationFormat>Ekran Gösterisi (4:3)</PresentationFormat>
  <Paragraphs>65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Doğa</vt:lpstr>
      <vt:lpstr>1_Özel Tasarım</vt:lpstr>
      <vt:lpstr>Özel Tasarım</vt:lpstr>
      <vt:lpstr>MUTLU YAŞAM, BAŞARILI KARİYER #güncellemenizvar</vt:lpstr>
      <vt:lpstr>Slayt 2</vt:lpstr>
      <vt:lpstr>Erdemli ve Karakterli İnsanın Özellikleri</vt:lpstr>
      <vt:lpstr>Kişisel, Ailevi ve Toplumsal Hayat Dengesi</vt:lpstr>
      <vt:lpstr>Erdemli, Karakterli ve Başarılı Bir Kişi Olmak</vt:lpstr>
      <vt:lpstr>Özbilinç Sahibi Olmak</vt:lpstr>
      <vt:lpstr>Özbilinç Sahibi Olma Üzerine Sözler</vt:lpstr>
      <vt:lpstr>Erdemli ve Karakterli Bir İnsanın Özellikleri</vt:lpstr>
      <vt:lpstr>Erdemli Bir Yaşam İçin Öneriler</vt:lpstr>
      <vt:lpstr>Karakterin Dönüşümü</vt:lpstr>
      <vt:lpstr>2.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77</cp:revision>
  <dcterms:created xsi:type="dcterms:W3CDTF">2006-04-06T11:42:48Z</dcterms:created>
  <dcterms:modified xsi:type="dcterms:W3CDTF">2020-07-22T03:08:54Z</dcterms:modified>
</cp:coreProperties>
</file>