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61" r:id="rId3"/>
  </p:sldMasterIdLst>
  <p:notesMasterIdLst>
    <p:notesMasterId r:id="rId14"/>
  </p:notesMasterIdLst>
  <p:sldIdLst>
    <p:sldId id="306" r:id="rId4"/>
    <p:sldId id="309" r:id="rId5"/>
    <p:sldId id="289" r:id="rId6"/>
    <p:sldId id="271" r:id="rId7"/>
    <p:sldId id="310" r:id="rId8"/>
    <p:sldId id="297" r:id="rId9"/>
    <p:sldId id="311" r:id="rId10"/>
    <p:sldId id="313" r:id="rId11"/>
    <p:sldId id="312" r:id="rId12"/>
    <p:sldId id="281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605"/>
    <a:srgbClr val="D38E03"/>
    <a:srgbClr val="FCAD10"/>
    <a:srgbClr val="FB1F34"/>
    <a:srgbClr val="FAFE60"/>
    <a:srgbClr val="E7FE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250" autoAdjust="0"/>
    <p:restoredTop sz="90929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6841B-B551-4D2A-87F2-8B7BD35590F8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8869A8-BC83-47FF-99B7-4C8AD65B53C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16892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8869A8-BC83-47FF-99B7-4C8AD65B53C0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pic>
        <p:nvPicPr>
          <p:cNvPr id="13315" name="Picture 3" descr="ANABNR2"/>
          <p:cNvPicPr>
            <a:picLocks noChangeAspect="1" noChangeArrowheads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 bwMode="auto">
          <a:xfrm>
            <a:off x="285720" y="2714620"/>
            <a:ext cx="8458200" cy="1158875"/>
          </a:xfrm>
          <a:prstGeom prst="rect">
            <a:avLst/>
          </a:prstGeom>
          <a:noFill/>
        </p:spPr>
      </p:pic>
      <p:sp>
        <p:nvSpPr>
          <p:cNvPr id="13316" name="Rectangle 4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9417C9FD-1B36-4EAF-B641-944486644EC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1F1DC-4C47-4820-B887-2FD9809F4A5E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C080D-7E3A-4813-87BA-54FD50E7048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676900" cy="5378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755AD-9321-43B3-A458-676526057FC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85786" y="714356"/>
            <a:ext cx="8053414" cy="428628"/>
          </a:xfrm>
        </p:spPr>
        <p:txBody>
          <a:bodyPr/>
          <a:lstStyle>
            <a:lvl1pPr>
              <a:defRPr lang="tr-TR" sz="1400"/>
            </a:lvl1pPr>
          </a:lstStyle>
          <a:p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sz="1400" dirty="0">
              <a:solidFill>
                <a:srgbClr val="000000"/>
              </a:solidFill>
              <a:latin typeface="Arial"/>
              <a:ea typeface="Times New Roman"/>
            </a:endParaRP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E94B8-9746-47B0-954A-E82C62B94122}" type="slidenum">
              <a:rPr lang="tr-TR" smtClean="0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9F8D0-6D71-4934-A173-07DD1A7AE7EF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E3D9B-7866-4BC0-B486-E02EEFC58758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029200" y="21018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A993-4122-4410-BC15-BE6FE1D2B33A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509DC-FFF1-4985-A6B5-D72BCC6D67D6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309B-5906-4183-B0B0-5648D824D6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00BE53-0386-4E26-B1B3-7C0143DDB6E1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A519A-D1B1-43DC-8D6F-883804CE75D0}" type="slidenum">
              <a:rPr lang="tr-TR"/>
              <a:pPr/>
              <a:t>‹#›</a:t>
            </a:fld>
            <a:endParaRPr lang="tr-TR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hidden"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hidden"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2" name="Rectangle 4" descr="Stationery"/>
          <p:cNvSpPr>
            <a:spLocks noChangeArrowheads="1"/>
          </p:cNvSpPr>
          <p:nvPr/>
        </p:nvSpPr>
        <p:spPr bwMode="auto">
          <a:xfrm>
            <a:off x="457200" y="0"/>
            <a:ext cx="1219200" cy="762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3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57200" cy="6858000"/>
          </a:xfrm>
          <a:prstGeom prst="rect">
            <a:avLst/>
          </a:prstGeom>
          <a:blipFill dpi="0" rotWithShape="0">
            <a:blip r:embed="rId1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838200"/>
            <a:ext cx="7772400" cy="30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900" b="1" i="1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Mutlu Yaşam Başarılı Kariyer #</a:t>
            </a:r>
            <a:r>
              <a:rPr lang="tr-TR" sz="900" b="1" i="1" dirty="0" err="1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güncellemenizvar</a:t>
            </a:r>
            <a:endParaRPr lang="tr-TR" dirty="0" smtClean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pic>
        <p:nvPicPr>
          <p:cNvPr id="12297" name="Picture 9" descr="anabnr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228725" y="0"/>
            <a:ext cx="7915275" cy="754063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>
                <a:solidFill>
                  <a:schemeClr val="tx2"/>
                </a:solidFill>
              </a:defRPr>
            </a:lvl1pPr>
          </a:lstStyle>
          <a:p>
            <a:fld id="{D1DE94B8-9746-47B0-954A-E82C62B94122}" type="slidenum">
              <a:rPr lang="tr-TR"/>
              <a:pPr/>
              <a:t>‹#›</a:t>
            </a:fld>
            <a:endParaRPr lang="tr-TR" sz="1400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3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lang="tr-TR" sz="2000" b="1" i="1" smtClean="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fontAlgn="base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fontAlgn="base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68B75-2442-426F-A1B7-CAE78DFE764A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5F16-870E-4D77-A18B-48A0BDD996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E964B-438C-4CF5-A7D0-B9B97E1780FB}" type="datetimeFigureOut">
              <a:rPr lang="tr-TR" smtClean="0"/>
              <a:pPr/>
              <a:t>22.7.2020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9DF7-6553-4E64-9A54-9C5649B4487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85720" y="571480"/>
            <a:ext cx="8626475" cy="1071571"/>
          </a:xfrm>
        </p:spPr>
        <p:txBody>
          <a:bodyPr/>
          <a:lstStyle/>
          <a:p>
            <a:pPr algn="ctr"/>
            <a:r>
              <a:rPr lang="tr-TR" sz="3200" b="1" dirty="0" smtClean="0"/>
              <a:t>MUTLU YAŞAM, BAŞARILI KARİYER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b="1" dirty="0" smtClean="0"/>
              <a:t>#</a:t>
            </a:r>
            <a:r>
              <a:rPr lang="tr-TR" sz="3200" b="1" dirty="0" err="1" smtClean="0"/>
              <a:t>güncellemenizvar</a:t>
            </a:r>
            <a:endParaRPr lang="tr-TR" sz="32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158" y="4286256"/>
            <a:ext cx="8424862" cy="1428760"/>
          </a:xfrm>
        </p:spPr>
        <p:txBody>
          <a:bodyPr/>
          <a:lstStyle/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BÖLÜM 3</a:t>
            </a:r>
          </a:p>
          <a:p>
            <a:pPr algn="ctr">
              <a:buNone/>
            </a:pPr>
            <a:r>
              <a:rPr lang="tr-TR" sz="2800" b="1" dirty="0" smtClean="0">
                <a:solidFill>
                  <a:srgbClr val="002060"/>
                </a:solidFill>
              </a:rPr>
              <a:t>KENDİ HAYATINI YÖNETEBİLMEK VE LİDERLİK</a:t>
            </a:r>
            <a:endParaRPr lang="tr-TR" sz="2800" b="1" dirty="0">
              <a:solidFill>
                <a:srgbClr val="00206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2930" y="2143116"/>
            <a:ext cx="84439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Prof. Dr. Hüseyin GÜL</a:t>
            </a:r>
            <a:endParaRPr kumimoji="0" lang="tr-TR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57356" y="2071678"/>
            <a:ext cx="5587981" cy="503238"/>
          </a:xfrm>
        </p:spPr>
        <p:txBody>
          <a:bodyPr/>
          <a:lstStyle/>
          <a:p>
            <a:r>
              <a:rPr sz="3200" smtClean="0">
                <a:solidFill>
                  <a:srgbClr val="D38E03"/>
                </a:solidFill>
              </a:rPr>
              <a:t>3. Bölüm </a:t>
            </a:r>
            <a:r>
              <a:rPr lang="tr-TR" sz="3200" dirty="0" smtClean="0">
                <a:solidFill>
                  <a:srgbClr val="D38E03"/>
                </a:solidFill>
              </a:rPr>
              <a:t>Sonu </a:t>
            </a:r>
            <a:r>
              <a:rPr sz="3200" smtClean="0">
                <a:solidFill>
                  <a:srgbClr val="D38E03"/>
                </a:solidFill>
              </a:rPr>
              <a:t>– </a:t>
            </a:r>
            <a:r>
              <a:rPr lang="tr-TR" sz="3200" dirty="0" smtClean="0">
                <a:solidFill>
                  <a:srgbClr val="D38E03"/>
                </a:solidFill>
              </a:rPr>
              <a:t>Teşekkürler</a:t>
            </a:r>
            <a:endParaRPr lang="tr-TR" sz="3200" dirty="0">
              <a:solidFill>
                <a:srgbClr val="D38E0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5922" t="10742" r="17642" b="10156"/>
          <a:stretch>
            <a:fillRect/>
          </a:stretch>
        </p:blipFill>
        <p:spPr bwMode="auto">
          <a:xfrm>
            <a:off x="428596" y="785794"/>
            <a:ext cx="864399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95340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Kendi Yaşamının Lideri Olmak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428736"/>
            <a:ext cx="8643966" cy="4572032"/>
          </a:xfrm>
        </p:spPr>
        <p:txBody>
          <a:bodyPr/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Yaşamınızı ve kariyerinizi planlama ve yönetme, öncelikle kendi yaşamınızı yönlendirebilmenizi ve kendi yaşamınızın lideri olmanızı gerektirir.</a:t>
            </a:r>
          </a:p>
          <a:p>
            <a:r>
              <a:rPr lang="tr-TR" sz="2800" b="1" dirty="0" smtClean="0">
                <a:solidFill>
                  <a:schemeClr val="tx1">
                    <a:lumMod val="50000"/>
                  </a:schemeClr>
                </a:solidFill>
              </a:rPr>
              <a:t>Yaşamınızı ve kariyerinizi planlama ve yönetme, öncelikle kendi yaşamınızı yönlendirebilmenizi ve kendi yaşamınızın lideri olmanızı gerektirir.</a:t>
            </a:r>
          </a:p>
          <a:p>
            <a:r>
              <a:rPr lang="tr-TR" sz="2800" b="1" dirty="0" smtClean="0">
                <a:solidFill>
                  <a:srgbClr val="0070C0"/>
                </a:solidFill>
              </a:rPr>
              <a:t>Liderlik sadece üst düzey yönetim pozisyonlarına ait bir yetenek değildir.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Hayatın her köşesinde ve aşamasında herkes bilerek ya da bilmeyerek liderlik sergiler.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443912" cy="642942"/>
          </a:xfrm>
        </p:spPr>
        <p:txBody>
          <a:bodyPr/>
          <a:lstStyle/>
          <a:p>
            <a:pPr lvl="0"/>
            <a:r>
              <a:rPr sz="3200"/>
              <a:t>Yaygın Liderlik</a:t>
            </a:r>
            <a:endParaRPr sz="3200" i="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786874" cy="521497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C00000"/>
                </a:solidFill>
              </a:rPr>
              <a:t>Aslında toplum bir bütün olarak, aile, okul, kamu, sivil ve özel kuruluşlar gibi tüm kurumlarıyla, lider yetiştirme ortamıdır.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070605"/>
                </a:solidFill>
              </a:rPr>
              <a:t>Kişi için liderlik eğitimi aslında ailede başlar.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0070C0"/>
                </a:solidFill>
              </a:rPr>
              <a:t>Okulda, iş yerinde ve hayatta devam eder.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C00000"/>
                </a:solidFill>
              </a:rPr>
              <a:t>Kişi kendi yaşamında, okulda ya da işinde yaptığı her şeyde, edindiği her deneyimde aslında liderlik eğitimi almaktadır.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070605"/>
                </a:solidFill>
              </a:rPr>
              <a:t>Daha çok iyi liderler yetiştirmek için, liderliğin yaygın bir eğitim sorunsalı olarak ele alınıp, toplumun her kademesinde önünün açılması gerekir. </a:t>
            </a:r>
            <a:endParaRPr lang="tr-TR" sz="2600" b="1" dirty="0" smtClean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443912" cy="642942"/>
          </a:xfrm>
        </p:spPr>
        <p:txBody>
          <a:bodyPr/>
          <a:lstStyle/>
          <a:p>
            <a:pPr lvl="0"/>
            <a:r>
              <a:rPr sz="3200"/>
              <a:t>Liderlik ve Liderin Özellikleri</a:t>
            </a:r>
            <a:endParaRPr sz="3200" i="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90" y="1357298"/>
            <a:ext cx="8643966" cy="5214974"/>
          </a:xfrm>
        </p:spPr>
        <p:txBody>
          <a:bodyPr/>
          <a:lstStyle/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Vizyon ortaya koyabilmek</a:t>
            </a:r>
          </a:p>
          <a:p>
            <a:pPr lvl="0"/>
            <a:r>
              <a:rPr lang="tr-TR" sz="2800" b="1" dirty="0" smtClean="0">
                <a:solidFill>
                  <a:srgbClr val="070605"/>
                </a:solidFill>
              </a:rPr>
              <a:t>Takım kurabilmek</a:t>
            </a:r>
          </a:p>
          <a:p>
            <a:pPr lvl="0"/>
            <a:r>
              <a:rPr lang="tr-TR" sz="2800" b="1" dirty="0" smtClean="0">
                <a:solidFill>
                  <a:srgbClr val="0070C0"/>
                </a:solidFill>
              </a:rPr>
              <a:t>İlke ve değerleri saptayabilmek</a:t>
            </a:r>
          </a:p>
          <a:p>
            <a:pPr lvl="0"/>
            <a:r>
              <a:rPr lang="tr-TR" sz="2800" b="1" dirty="0" smtClean="0">
                <a:solidFill>
                  <a:srgbClr val="7030A0"/>
                </a:solidFill>
              </a:rPr>
              <a:t>Çalışanları vizyon ve değerlere göre eyleme geçirebilmek</a:t>
            </a:r>
          </a:p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Etkili iletişim</a:t>
            </a:r>
          </a:p>
          <a:p>
            <a:pPr lvl="0"/>
            <a:r>
              <a:rPr lang="tr-TR" sz="2800" b="1" dirty="0" smtClean="0">
                <a:solidFill>
                  <a:srgbClr val="070605"/>
                </a:solidFill>
              </a:rPr>
              <a:t>Güçlendirme ve güç paylaşımı</a:t>
            </a:r>
          </a:p>
          <a:p>
            <a:pPr lvl="0"/>
            <a:r>
              <a:rPr lang="tr-TR" sz="2800" b="1" dirty="0" smtClean="0">
                <a:solidFill>
                  <a:srgbClr val="0070C0"/>
                </a:solidFill>
              </a:rPr>
              <a:t>Çalışanların mükemmeli yakalamada kapasitelerini ve yeteneklerini ortaya koymalarına koçluk etmek</a:t>
            </a:r>
          </a:p>
          <a:p>
            <a:pPr lvl="0"/>
            <a:r>
              <a:rPr lang="tr-TR" sz="2800" b="1" dirty="0" smtClean="0">
                <a:solidFill>
                  <a:srgbClr val="7030A0"/>
                </a:solidFill>
              </a:rPr>
              <a:t>Takip ve değerlendirmedir.</a:t>
            </a:r>
            <a:endParaRPr lang="tr-TR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515350" cy="642942"/>
          </a:xfrm>
        </p:spPr>
        <p:txBody>
          <a:bodyPr/>
          <a:lstStyle/>
          <a:p>
            <a:pPr lvl="0"/>
            <a:r>
              <a:rPr sz="2800">
                <a:solidFill>
                  <a:srgbClr val="002060"/>
                </a:solidFill>
              </a:rPr>
              <a:t>Etkili Liderliğin Temel Gerekleri </a:t>
            </a:r>
            <a:endParaRPr sz="28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285860"/>
            <a:ext cx="8643966" cy="5214974"/>
          </a:xfrm>
        </p:spPr>
        <p:txBody>
          <a:bodyPr/>
          <a:lstStyle/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Bir yaşam felsefesine ve vizyona sahip olmak.</a:t>
            </a:r>
          </a:p>
          <a:p>
            <a:pPr lvl="0"/>
            <a:r>
              <a:rPr lang="tr-TR" sz="2800" b="1" dirty="0" smtClean="0"/>
              <a:t>Hangi amaçlarınızı öncelikle gerçekleştireceğinize ilişkin uygulama ve faaliyetler planı yapmalısınız</a:t>
            </a:r>
            <a:r>
              <a:rPr lang="tr-TR" sz="2800" b="1" i="1" dirty="0" smtClean="0">
                <a:solidFill>
                  <a:srgbClr val="070605"/>
                </a:solidFill>
              </a:rPr>
              <a:t>.</a:t>
            </a:r>
          </a:p>
          <a:p>
            <a:pPr lvl="0"/>
            <a:r>
              <a:rPr lang="tr-TR" sz="2800" b="1" dirty="0" smtClean="0">
                <a:solidFill>
                  <a:srgbClr val="0070C0"/>
                </a:solidFill>
              </a:rPr>
              <a:t>İletişim ve hitap becerilerinizi etkili olarak kullanabilmelisiniz.</a:t>
            </a:r>
          </a:p>
          <a:p>
            <a:pPr lvl="0"/>
            <a:r>
              <a:rPr lang="tr-TR" sz="2800" b="1" dirty="0" smtClean="0">
                <a:solidFill>
                  <a:srgbClr val="C00000"/>
                </a:solidFill>
              </a:rPr>
              <a:t>Kararları katılımcı biçimde oluşturabilmesiniz</a:t>
            </a:r>
          </a:p>
          <a:p>
            <a:pPr lvl="0"/>
            <a:r>
              <a:rPr lang="tr-TR" sz="2800" b="1" dirty="0" smtClean="0"/>
              <a:t>Kişileri ortak amaçlar için gönülden çalışmaya yönlendirebilmelisiniz. </a:t>
            </a:r>
          </a:p>
          <a:p>
            <a:r>
              <a:rPr lang="tr-TR" sz="2800" b="1" dirty="0" smtClean="0">
                <a:solidFill>
                  <a:srgbClr val="0070C0"/>
                </a:solidFill>
              </a:rPr>
              <a:t>Çalışanların ya da ekip üyelerinin sürekli gelişimine ve öğrenmesine uygun ortam ve kültür yaratmalısınız.</a:t>
            </a:r>
            <a:endParaRPr lang="tr-TR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806" y="642918"/>
            <a:ext cx="8443912" cy="642942"/>
          </a:xfrm>
        </p:spPr>
        <p:txBody>
          <a:bodyPr/>
          <a:lstStyle/>
          <a:p>
            <a:pPr lvl="0"/>
            <a:r>
              <a:rPr sz="3200"/>
              <a:t>Liderlik Sınıflamaları</a:t>
            </a:r>
            <a:endParaRPr sz="3200" i="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786874" cy="53578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err="1" smtClean="0">
                <a:solidFill>
                  <a:srgbClr val="C00000"/>
                </a:solidFill>
              </a:rPr>
              <a:t>Weberyen</a:t>
            </a:r>
            <a:r>
              <a:rPr lang="tr-TR" sz="2800" b="1" dirty="0" smtClean="0">
                <a:solidFill>
                  <a:srgbClr val="C00000"/>
                </a:solidFill>
              </a:rPr>
              <a:t> Otorite ve Liderlik Tipleri: Geleneksel, karizmatik ve rasyonel otorite ve liderlik.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070605"/>
                </a:solidFill>
              </a:rPr>
              <a:t>Otoriter, Serbest ve Demokratik Liderlik: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sz="2400" b="1" i="1" dirty="0" smtClean="0">
                <a:solidFill>
                  <a:srgbClr val="0070C0"/>
                </a:solidFill>
              </a:rPr>
              <a:t>Otoriter lider</a:t>
            </a:r>
            <a:r>
              <a:rPr lang="tr-TR" sz="2400" b="1" dirty="0" smtClean="0">
                <a:solidFill>
                  <a:srgbClr val="0070C0"/>
                </a:solidFill>
              </a:rPr>
              <a:t>, örgüt adına karar verirken, hiyerarşik yapı içinde güç ve karar verme yetkisini kendilerinde toplayıp, çalışanları amaç ve politika belirleme sürecinin dışında tutar.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sz="2400" b="1" dirty="0" smtClean="0">
                <a:solidFill>
                  <a:srgbClr val="7030A0"/>
                </a:solidFill>
              </a:rPr>
              <a:t>Serbest lider, kararları grup üyelerinin kendilerinin almalarına izin verir.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sz="2400" b="1" i="1" dirty="0" smtClean="0">
                <a:solidFill>
                  <a:srgbClr val="00B050"/>
                </a:solidFill>
              </a:rPr>
              <a:t>Demokratik lider</a:t>
            </a:r>
            <a:r>
              <a:rPr lang="tr-TR" sz="2400" b="1" dirty="0" smtClean="0">
                <a:solidFill>
                  <a:srgbClr val="00B050"/>
                </a:solidFill>
              </a:rPr>
              <a:t>; yönetim yetkisini çalışanlarla paylaşır, çalışanların kararlara katılmaları ve yeteneklerini kullanmaları için uygun ortam yaratır ve onlara rehberlik eder.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68" y="642918"/>
            <a:ext cx="8443912" cy="642942"/>
          </a:xfrm>
        </p:spPr>
        <p:txBody>
          <a:bodyPr/>
          <a:lstStyle/>
          <a:p>
            <a:pPr lvl="0"/>
            <a:r>
              <a:rPr sz="3200"/>
              <a:t>Liderlik Sınıflamaları</a:t>
            </a:r>
            <a:endParaRPr sz="3200" i="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715436" cy="53578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C00000"/>
                </a:solidFill>
              </a:rPr>
              <a:t>Takım-Ekip Liderliği ya da Koçluk: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sz="2600" b="1" dirty="0" smtClean="0">
                <a:solidFill>
                  <a:srgbClr val="0070C0"/>
                </a:solidFill>
              </a:rPr>
              <a:t>Takım lideri eşitler arasında birinci olarak, ekibin iletişiminin etkinliğini ve eşgüdümünü sağlayan, sinerjini yüksek tutan koç konumundadır.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sz="2800" b="1" dirty="0" smtClean="0">
                <a:solidFill>
                  <a:srgbClr val="070605"/>
                </a:solidFill>
              </a:rPr>
              <a:t>Dönüşümcü Liderlik: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Hızlı değişimin tüm örgüt kültürüne ve çalışanlarına etkisini ele alır.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Örgütsel ve bireysel dönüşümü hedefler. 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Dönüşüm vizyonunun ve ayaklarının katılımcı olarak belirler, örgütte herkesi içerir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Dönüşümün bir seferlik bir olay değil, sürekli olduğu bilincinin yerleştirilmesidir.</a:t>
            </a:r>
            <a:endParaRPr lang="tr-TR" sz="2600" b="1" dirty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68" y="642918"/>
            <a:ext cx="8443912" cy="642942"/>
          </a:xfrm>
        </p:spPr>
        <p:txBody>
          <a:bodyPr/>
          <a:lstStyle/>
          <a:p>
            <a:pPr lvl="0"/>
            <a:r>
              <a:rPr sz="3200">
                <a:solidFill>
                  <a:srgbClr val="002060"/>
                </a:solidFill>
              </a:rPr>
              <a:t>Yönetici ve Lider Karşılaştırması</a:t>
            </a:r>
            <a:endParaRPr sz="3200" dirty="0">
              <a:solidFill>
                <a:srgbClr val="00206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715436" cy="51435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800" b="1" dirty="0" smtClean="0">
                <a:solidFill>
                  <a:srgbClr val="C00000"/>
                </a:solidFill>
              </a:rPr>
              <a:t>Lideri yöneticiden ayıran altı temel özellik vardır: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Liderler uzak görüşlüdür.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Örgütün çevresi ile ilişkilerini daha iyi kavrarlar.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Sadece örgütün değil, örgütün etkileşim içinde olduğu çevreyi de etkiler ve dönüştürürler.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Vizyona, örgüt değerlerine ve güdülemeye daha fazla önem verirler.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Örgüt içi uyuşmazlıkları ve çatışmaları çözümlemede daha yeteneklidirler.</a:t>
            </a:r>
          </a:p>
          <a:p>
            <a:pPr lvl="1"/>
            <a:r>
              <a:rPr lang="tr-TR" sz="2600" b="1" dirty="0" smtClean="0">
                <a:solidFill>
                  <a:srgbClr val="070605"/>
                </a:solidFill>
              </a:rPr>
              <a:t>Değişimi, değişime uyumu ve yenilenmeyi kritik önemde görürler.</a:t>
            </a:r>
            <a:endParaRPr lang="tr-TR" sz="2600" b="1" dirty="0">
              <a:solidFill>
                <a:srgbClr val="07060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ğa">
  <a:themeElements>
    <a:clrScheme name="Doğa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Doğ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oğa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ğa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ğa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1598</TotalTime>
  <Words>506</Words>
  <Application>Microsoft Office PowerPoint</Application>
  <PresentationFormat>Ekran Gösterisi (4:3)</PresentationFormat>
  <Paragraphs>63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Doğa</vt:lpstr>
      <vt:lpstr>1_Özel Tasarım</vt:lpstr>
      <vt:lpstr>Özel Tasarım</vt:lpstr>
      <vt:lpstr>MUTLU YAŞAM, BAŞARILI KARİYER #güncellemenizvar</vt:lpstr>
      <vt:lpstr>Slayt 2</vt:lpstr>
      <vt:lpstr>Kendi Yaşamının Lideri Olmak</vt:lpstr>
      <vt:lpstr>Yaygın Liderlik</vt:lpstr>
      <vt:lpstr>Liderlik ve Liderin Özellikleri</vt:lpstr>
      <vt:lpstr>Etkili Liderliğin Temel Gerekleri </vt:lpstr>
      <vt:lpstr>Liderlik Sınıflamaları</vt:lpstr>
      <vt:lpstr>Liderlik Sınıflamaları</vt:lpstr>
      <vt:lpstr>Yönetici ve Lider Karşılaştırması</vt:lpstr>
      <vt:lpstr>3. Bölüm Sonu – Teşekkürler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İNTERNET Yerel Yönetimde Yeni Bir Katılım Kanalı</dc:title>
  <dc:creator>kol11</dc:creator>
  <cp:lastModifiedBy>samsung</cp:lastModifiedBy>
  <cp:revision>120</cp:revision>
  <dcterms:created xsi:type="dcterms:W3CDTF">2006-04-06T11:42:48Z</dcterms:created>
  <dcterms:modified xsi:type="dcterms:W3CDTF">2020-07-22T03:10:09Z</dcterms:modified>
</cp:coreProperties>
</file>