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7"/>
  </p:notesMasterIdLst>
  <p:sldIdLst>
    <p:sldId id="280" r:id="rId4"/>
    <p:sldId id="296" r:id="rId5"/>
    <p:sldId id="289" r:id="rId6"/>
    <p:sldId id="298" r:id="rId7"/>
    <p:sldId id="297" r:id="rId8"/>
    <p:sldId id="271" r:id="rId9"/>
    <p:sldId id="300" r:id="rId10"/>
    <p:sldId id="299" r:id="rId11"/>
    <p:sldId id="301" r:id="rId12"/>
    <p:sldId id="302" r:id="rId13"/>
    <p:sldId id="304" r:id="rId14"/>
    <p:sldId id="305" r:id="rId15"/>
    <p:sldId id="281" r:id="rId16"/>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 xmlns:p14="http://schemas.microsoft.com/office/powerpoint/2010/main" val="25112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143008"/>
          </a:xfrm>
        </p:spPr>
        <p:txBody>
          <a:bodyPr/>
          <a:lstStyle/>
          <a:p>
            <a:pPr algn="ctr">
              <a:buNone/>
            </a:pPr>
            <a:r>
              <a:rPr lang="tr-TR" sz="2800" b="1" dirty="0" smtClean="0">
                <a:solidFill>
                  <a:srgbClr val="002060"/>
                </a:solidFill>
              </a:rPr>
              <a:t>BÖLÜM 4</a:t>
            </a:r>
            <a:endParaRPr lang="tr-TR" sz="2800" dirty="0" smtClean="0">
              <a:solidFill>
                <a:srgbClr val="002060"/>
              </a:solidFill>
            </a:endParaRPr>
          </a:p>
          <a:p>
            <a:pPr algn="ctr">
              <a:buNone/>
            </a:pPr>
            <a:r>
              <a:rPr lang="tr-TR" sz="2800" b="1" dirty="0" smtClean="0">
                <a:solidFill>
                  <a:srgbClr val="002060"/>
                </a:solidFill>
              </a:rPr>
              <a:t>KİŞİSEL KARİYERDE BAŞARI</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dirty="0">
                <a:solidFill>
                  <a:srgbClr val="002060"/>
                </a:solidFill>
              </a:rPr>
              <a:t>Kariyer Geliştirme: Uzun Erimli Bir Çaba</a:t>
            </a:r>
          </a:p>
        </p:txBody>
      </p:sp>
      <p:sp>
        <p:nvSpPr>
          <p:cNvPr id="20483" name="Rectangle 3"/>
          <p:cNvSpPr>
            <a:spLocks noGrp="1" noChangeArrowheads="1"/>
          </p:cNvSpPr>
          <p:nvPr>
            <p:ph type="body" idx="1"/>
          </p:nvPr>
        </p:nvSpPr>
        <p:spPr>
          <a:xfrm>
            <a:off x="357158" y="1268760"/>
            <a:ext cx="8786842" cy="3071834"/>
          </a:xfrm>
        </p:spPr>
        <p:txBody>
          <a:bodyPr/>
          <a:lstStyle/>
          <a:p>
            <a:pPr>
              <a:spcBef>
                <a:spcPts val="0"/>
              </a:spcBef>
              <a:spcAft>
                <a:spcPts val="300"/>
              </a:spcAft>
            </a:pPr>
            <a:r>
              <a:rPr lang="tr-TR" sz="2600" b="1" dirty="0" smtClean="0">
                <a:solidFill>
                  <a:srgbClr val="C00000"/>
                </a:solidFill>
              </a:rPr>
              <a:t>Kariyer planlaması, </a:t>
            </a:r>
            <a:r>
              <a:rPr lang="tr-TR" sz="2600" b="1" i="1" dirty="0" smtClean="0">
                <a:solidFill>
                  <a:srgbClr val="C00000"/>
                </a:solidFill>
              </a:rPr>
              <a:t>kariyer geliştirmeyi ve kendinizi sürekli güncellemeyi de içeren, uzun erimli bir çabadır. </a:t>
            </a:r>
          </a:p>
          <a:p>
            <a:pPr>
              <a:spcBef>
                <a:spcPts val="0"/>
              </a:spcBef>
              <a:spcAft>
                <a:spcPts val="300"/>
              </a:spcAft>
            </a:pPr>
            <a:r>
              <a:rPr lang="tr-TR" sz="2600" b="1" dirty="0" smtClean="0">
                <a:solidFill>
                  <a:srgbClr val="070605"/>
                </a:solidFill>
              </a:rPr>
              <a:t>Kişisel yaşamda olduğu gibi kişisel kariyerde de sürekli gelişme ve güncelleme gerekli ve önemlidir. </a:t>
            </a:r>
          </a:p>
          <a:p>
            <a:pPr>
              <a:spcBef>
                <a:spcPts val="600"/>
              </a:spcBef>
              <a:spcAft>
                <a:spcPts val="0"/>
              </a:spcAft>
            </a:pPr>
            <a:r>
              <a:rPr lang="tr-TR" sz="2600" i="1" dirty="0" smtClean="0">
                <a:solidFill>
                  <a:srgbClr val="0070C0"/>
                </a:solidFill>
              </a:rPr>
              <a:t>Kariyer geliştirme, </a:t>
            </a:r>
            <a:r>
              <a:rPr lang="tr-TR" sz="2600" dirty="0" smtClean="0">
                <a:solidFill>
                  <a:srgbClr val="0070C0"/>
                </a:solidFill>
              </a:rPr>
              <a:t>bir işe girdikten sonra, kişisel ve mesleki gelişiminizi, kariyerinizde ilerlemenizi ve başarınızı sürekli kılmanızı sağlayacak olan faaliyetleri içerir.</a:t>
            </a:r>
          </a:p>
        </p:txBody>
      </p:sp>
      <p:graphicFrame>
        <p:nvGraphicFramePr>
          <p:cNvPr id="4" name="3 Tablo"/>
          <p:cNvGraphicFramePr>
            <a:graphicFrameLocks noGrp="1"/>
          </p:cNvGraphicFramePr>
          <p:nvPr>
            <p:extLst>
              <p:ext uri="{D42A27DB-BD31-4B8C-83A1-F6EECF244321}">
                <p14:modId xmlns="" xmlns:p14="http://schemas.microsoft.com/office/powerpoint/2010/main" val="276091078"/>
              </p:ext>
            </p:extLst>
          </p:nvPr>
        </p:nvGraphicFramePr>
        <p:xfrm>
          <a:off x="714348" y="4509120"/>
          <a:ext cx="8072494" cy="1463040"/>
        </p:xfrm>
        <a:graphic>
          <a:graphicData uri="http://schemas.openxmlformats.org/drawingml/2006/table">
            <a:tbl>
              <a:tblPr/>
              <a:tblGrid>
                <a:gridCol w="8072494"/>
              </a:tblGrid>
              <a:tr h="1071570">
                <a:tc>
                  <a:txBody>
                    <a:bodyPr/>
                    <a:lstStyle/>
                    <a:p>
                      <a:pPr algn="ctr"/>
                      <a:r>
                        <a:rPr lang="tr-TR" sz="3200" dirty="0">
                          <a:solidFill>
                            <a:srgbClr val="000000"/>
                          </a:solidFill>
                          <a:latin typeface="Times New Roman"/>
                          <a:ea typeface="Times New Roman"/>
                        </a:rPr>
                        <a:t>«</a:t>
                      </a:r>
                      <a:r>
                        <a:rPr lang="tr-TR" sz="3200" b="1" dirty="0">
                          <a:solidFill>
                            <a:srgbClr val="000000"/>
                          </a:solidFill>
                          <a:latin typeface="Times New Roman"/>
                          <a:ea typeface="Times New Roman"/>
                        </a:rPr>
                        <a:t>Bugün yaptığınız davranışlar ve seçimler, yarın yaşayacağınız hayatı kurar</a:t>
                      </a:r>
                      <a:r>
                        <a:rPr lang="tr-TR" sz="3200" dirty="0" smtClean="0">
                          <a:solidFill>
                            <a:srgbClr val="000000"/>
                          </a:solidFill>
                          <a:latin typeface="Times New Roman"/>
                          <a:ea typeface="Times New Roman"/>
                        </a:rPr>
                        <a:t>.</a:t>
                      </a:r>
                      <a:r>
                        <a:rPr lang="tr-TR" sz="3200" b="1" dirty="0" smtClean="0">
                          <a:solidFill>
                            <a:srgbClr val="000000"/>
                          </a:solidFill>
                          <a:latin typeface="Times New Roman"/>
                          <a:ea typeface="Times New Roman"/>
                        </a:rPr>
                        <a:t>»</a:t>
                      </a:r>
                    </a:p>
                    <a:p>
                      <a:pPr algn="ctr"/>
                      <a:r>
                        <a:rPr lang="tr-TR" sz="3200" dirty="0" smtClean="0">
                          <a:solidFill>
                            <a:srgbClr val="000000"/>
                          </a:solidFill>
                          <a:latin typeface="Times New Roman"/>
                          <a:ea typeface="Times New Roman"/>
                        </a:rPr>
                        <a:t>(Bill </a:t>
                      </a:r>
                      <a:r>
                        <a:rPr lang="tr-TR" sz="3200" dirty="0" err="1" smtClean="0">
                          <a:solidFill>
                            <a:srgbClr val="000000"/>
                          </a:solidFill>
                          <a:latin typeface="Times New Roman"/>
                          <a:ea typeface="Times New Roman"/>
                        </a:rPr>
                        <a:t>Burnett</a:t>
                      </a:r>
                      <a:r>
                        <a:rPr lang="tr-TR" sz="3200" dirty="0" smtClean="0">
                          <a:solidFill>
                            <a:srgbClr val="000000"/>
                          </a:solidFill>
                          <a:latin typeface="Times New Roman"/>
                          <a:ea typeface="Times New Roman"/>
                        </a:rPr>
                        <a:t> ve </a:t>
                      </a:r>
                      <a:r>
                        <a:rPr lang="tr-TR" sz="3200" dirty="0" err="1" smtClean="0">
                          <a:solidFill>
                            <a:srgbClr val="000000"/>
                          </a:solidFill>
                          <a:latin typeface="Times New Roman"/>
                          <a:ea typeface="Times New Roman"/>
                        </a:rPr>
                        <a:t>Dave</a:t>
                      </a:r>
                      <a:r>
                        <a:rPr lang="tr-TR" sz="3200" dirty="0" smtClean="0">
                          <a:solidFill>
                            <a:srgbClr val="000000"/>
                          </a:solidFill>
                          <a:latin typeface="Times New Roman"/>
                          <a:ea typeface="Times New Roman"/>
                        </a:rPr>
                        <a:t> </a:t>
                      </a:r>
                      <a:r>
                        <a:rPr lang="tr-TR" sz="3200" dirty="0" err="1" smtClean="0">
                          <a:solidFill>
                            <a:srgbClr val="000000"/>
                          </a:solidFill>
                          <a:latin typeface="Times New Roman"/>
                          <a:ea typeface="Times New Roman"/>
                        </a:rPr>
                        <a:t>Evans</a:t>
                      </a:r>
                      <a:r>
                        <a:rPr lang="tr-TR" sz="3200" dirty="0" smtClean="0">
                          <a:solidFill>
                            <a:srgbClr val="000000"/>
                          </a:solidFill>
                          <a:latin typeface="Times New Roman"/>
                          <a:ea typeface="Times New Roman"/>
                        </a:rPr>
                        <a:t>)</a:t>
                      </a:r>
                      <a:endParaRPr lang="tr-TR" sz="3200" dirty="0">
                        <a:latin typeface="Times New Roman"/>
                        <a:ea typeface="Times New Roman"/>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FFE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dirty="0">
                <a:solidFill>
                  <a:srgbClr val="002060"/>
                </a:solidFill>
              </a:rPr>
              <a:t>İş ya da Kariyer Değiştirme</a:t>
            </a:r>
          </a:p>
        </p:txBody>
      </p:sp>
      <p:sp>
        <p:nvSpPr>
          <p:cNvPr id="20483" name="Rectangle 3"/>
          <p:cNvSpPr>
            <a:spLocks noGrp="1" noChangeArrowheads="1"/>
          </p:cNvSpPr>
          <p:nvPr>
            <p:ph type="body" idx="1"/>
          </p:nvPr>
        </p:nvSpPr>
        <p:spPr>
          <a:xfrm>
            <a:off x="357158" y="1357298"/>
            <a:ext cx="8786842" cy="5000660"/>
          </a:xfrm>
        </p:spPr>
        <p:txBody>
          <a:bodyPr/>
          <a:lstStyle/>
          <a:p>
            <a:pPr>
              <a:spcBef>
                <a:spcPts val="0"/>
              </a:spcBef>
              <a:spcAft>
                <a:spcPts val="600"/>
              </a:spcAft>
            </a:pPr>
            <a:r>
              <a:rPr lang="tr-TR" sz="2600" b="1" dirty="0" smtClean="0">
                <a:solidFill>
                  <a:srgbClr val="C00000"/>
                </a:solidFill>
                <a:latin typeface="+mj-lt"/>
              </a:rPr>
              <a:t>2010 araştırması, çalışanların Birleşik Krallık’ta sadece </a:t>
            </a:r>
            <a:r>
              <a:rPr lang="tr-TR" sz="2600" b="1" i="1" dirty="0" smtClean="0">
                <a:solidFill>
                  <a:srgbClr val="C00000"/>
                </a:solidFill>
                <a:latin typeface="+mj-lt"/>
              </a:rPr>
              <a:t>%20’sinin </a:t>
            </a:r>
            <a:r>
              <a:rPr lang="tr-TR" sz="2600" b="1" dirty="0" smtClean="0">
                <a:solidFill>
                  <a:srgbClr val="C00000"/>
                </a:solidFill>
                <a:latin typeface="+mj-lt"/>
              </a:rPr>
              <a:t>ABD’de ise yüzde 33</a:t>
            </a:r>
            <a:r>
              <a:rPr lang="tr-TR" sz="2600" b="1" i="1" dirty="0" smtClean="0">
                <a:solidFill>
                  <a:srgbClr val="C00000"/>
                </a:solidFill>
                <a:latin typeface="+mj-lt"/>
              </a:rPr>
              <a:t>’ünün  işlerinden memnun</a:t>
            </a:r>
            <a:r>
              <a:rPr lang="tr-TR" sz="2600" b="1" dirty="0" smtClean="0">
                <a:solidFill>
                  <a:srgbClr val="C00000"/>
                </a:solidFill>
                <a:latin typeface="+mj-lt"/>
              </a:rPr>
              <a:t> olduğunu saptamıştır.</a:t>
            </a:r>
          </a:p>
          <a:p>
            <a:pPr>
              <a:spcBef>
                <a:spcPts val="0"/>
              </a:spcBef>
              <a:spcAft>
                <a:spcPts val="600"/>
              </a:spcAft>
            </a:pPr>
            <a:r>
              <a:rPr lang="tr-TR" sz="2600" b="1" dirty="0" smtClean="0">
                <a:solidFill>
                  <a:srgbClr val="070605"/>
                </a:solidFill>
                <a:latin typeface="+mj-lt"/>
              </a:rPr>
              <a:t>2008’deki bir çalışmada ise, görüşülenlerin Birleşik Krallık’ta %</a:t>
            </a:r>
            <a:r>
              <a:rPr lang="tr-TR" sz="2600" b="1" i="1" dirty="0" smtClean="0">
                <a:solidFill>
                  <a:srgbClr val="070605"/>
                </a:solidFill>
                <a:latin typeface="+mj-lt"/>
              </a:rPr>
              <a:t>50’si ve </a:t>
            </a:r>
            <a:r>
              <a:rPr lang="tr-TR" sz="2600" b="1" dirty="0" smtClean="0">
                <a:solidFill>
                  <a:srgbClr val="070605"/>
                </a:solidFill>
                <a:latin typeface="+mj-lt"/>
              </a:rPr>
              <a:t>ABD’de ise %70’nin </a:t>
            </a:r>
            <a:r>
              <a:rPr lang="tr-TR" sz="2600" b="1" i="1" dirty="0" smtClean="0">
                <a:solidFill>
                  <a:srgbClr val="070605"/>
                </a:solidFill>
                <a:latin typeface="+mj-lt"/>
              </a:rPr>
              <a:t>kendilerini işlerine ait hissetmediklerini </a:t>
            </a:r>
            <a:r>
              <a:rPr lang="tr-TR" sz="2600" b="1" dirty="0" smtClean="0">
                <a:solidFill>
                  <a:srgbClr val="070605"/>
                </a:solidFill>
                <a:latin typeface="+mj-lt"/>
              </a:rPr>
              <a:t>ya da işlerini motive edici bulmadıklarını söylemiştir. </a:t>
            </a:r>
          </a:p>
          <a:p>
            <a:pPr>
              <a:spcBef>
                <a:spcPts val="0"/>
              </a:spcBef>
              <a:spcAft>
                <a:spcPts val="600"/>
              </a:spcAft>
            </a:pPr>
            <a:r>
              <a:rPr lang="tr-TR" sz="2600" b="1" dirty="0" smtClean="0">
                <a:solidFill>
                  <a:srgbClr val="0070C0"/>
                </a:solidFill>
                <a:latin typeface="+mj-lt"/>
                <a:cs typeface="Arial" pitchFamily="34" charset="0"/>
              </a:rPr>
              <a:t>TÜİK “İstatistiklerle Gençlik 2018” araştırmasına göre, 15-24 yaş aralığındaki gençlerin yüzde 75’i çalıştığı işten, yüzde 48.7’si elde ettiği kazançtan memnun.</a:t>
            </a:r>
          </a:p>
          <a:p>
            <a:pPr>
              <a:spcBef>
                <a:spcPts val="0"/>
              </a:spcBef>
              <a:spcAft>
                <a:spcPts val="600"/>
              </a:spcAft>
            </a:pPr>
            <a:r>
              <a:rPr lang="tr-TR" sz="2600" b="1" dirty="0" smtClean="0">
                <a:solidFill>
                  <a:srgbClr val="C00000"/>
                </a:solidFill>
                <a:latin typeface="+mj-lt"/>
              </a:rPr>
              <a:t>Yaşamınızda kariyer değiştirmek de normal.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443912" cy="571504"/>
          </a:xfrm>
        </p:spPr>
        <p:txBody>
          <a:bodyPr/>
          <a:lstStyle/>
          <a:p>
            <a:pPr lvl="0"/>
            <a:r>
              <a:rPr sz="3200" dirty="0">
                <a:solidFill>
                  <a:srgbClr val="002060"/>
                </a:solidFill>
              </a:rPr>
              <a:t>İş ya da Kariyer Değiştirme</a:t>
            </a:r>
          </a:p>
        </p:txBody>
      </p:sp>
      <p:sp>
        <p:nvSpPr>
          <p:cNvPr id="20483" name="Rectangle 3"/>
          <p:cNvSpPr>
            <a:spLocks noGrp="1" noChangeArrowheads="1"/>
          </p:cNvSpPr>
          <p:nvPr>
            <p:ph type="body" idx="1"/>
          </p:nvPr>
        </p:nvSpPr>
        <p:spPr>
          <a:xfrm>
            <a:off x="357158" y="1357298"/>
            <a:ext cx="8786842" cy="5286412"/>
          </a:xfrm>
        </p:spPr>
        <p:txBody>
          <a:bodyPr/>
          <a:lstStyle/>
          <a:p>
            <a:pPr>
              <a:spcBef>
                <a:spcPts val="0"/>
              </a:spcBef>
              <a:spcAft>
                <a:spcPts val="600"/>
              </a:spcAft>
            </a:pPr>
            <a:r>
              <a:rPr lang="tr-TR" sz="2600" b="1" dirty="0" smtClean="0">
                <a:solidFill>
                  <a:srgbClr val="C00000"/>
                </a:solidFill>
              </a:rPr>
              <a:t>Bazen iş ya da kariyer değişikliği yapmamız, yani kendinizi tekrardan güncellemeniz ya da keşfetmeniz kaçınılmaz olabilir.</a:t>
            </a:r>
          </a:p>
          <a:p>
            <a:pPr>
              <a:spcBef>
                <a:spcPts val="0"/>
              </a:spcBef>
              <a:spcAft>
                <a:spcPts val="600"/>
              </a:spcAft>
            </a:pPr>
            <a:r>
              <a:rPr lang="tr-TR" sz="2600" b="1" dirty="0" smtClean="0">
                <a:solidFill>
                  <a:srgbClr val="070605"/>
                </a:solidFill>
              </a:rPr>
              <a:t>Çalıştığınız işten memnun olmadığınızda, işle ilgili ilgileriniz değiştiğinde, teknoloji ve ekonomik koşullar değiştiğinde, çalıştığınız işyeri kapandığında ya da koşullar değiştiği için işinizin gereklerini yapamaz duruma düşüp işinizden ayrıldığınızda, tekrardan yeni bir iş ve işyeri ayarlamak gerekir. </a:t>
            </a:r>
          </a:p>
          <a:p>
            <a:pPr>
              <a:spcBef>
                <a:spcPts val="0"/>
              </a:spcBef>
              <a:spcAft>
                <a:spcPts val="600"/>
              </a:spcAft>
            </a:pPr>
            <a:r>
              <a:rPr lang="tr-TR" sz="2600" b="1" dirty="0" smtClean="0">
                <a:solidFill>
                  <a:srgbClr val="0070C0"/>
                </a:solidFill>
              </a:rPr>
              <a:t>İş değiştirirken ve seçenekler ararken, var olan sınırlı ortam ve olanakların ötesine geçerek, daha yenilikçi ve yaratıcı düşünmekte yarar vardır.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4.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l="16508" t="10937" r="17606" b="21680"/>
          <a:stretch>
            <a:fillRect/>
          </a:stretch>
        </p:blipFill>
        <p:spPr bwMode="auto">
          <a:xfrm>
            <a:off x="500034" y="785794"/>
            <a:ext cx="8572560" cy="49292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dirty="0">
                <a:solidFill>
                  <a:srgbClr val="002060"/>
                </a:solidFill>
              </a:rPr>
              <a:t>Kişisel Kariyer Planlaması ve Yönetimi</a:t>
            </a:r>
          </a:p>
        </p:txBody>
      </p:sp>
      <p:sp>
        <p:nvSpPr>
          <p:cNvPr id="20483" name="Rectangle 3"/>
          <p:cNvSpPr>
            <a:spLocks noGrp="1" noChangeArrowheads="1"/>
          </p:cNvSpPr>
          <p:nvPr>
            <p:ph type="body" idx="1"/>
          </p:nvPr>
        </p:nvSpPr>
        <p:spPr>
          <a:xfrm>
            <a:off x="357158" y="1428736"/>
            <a:ext cx="8643966" cy="4214842"/>
          </a:xfrm>
        </p:spPr>
        <p:txBody>
          <a:bodyPr/>
          <a:lstStyle/>
          <a:p>
            <a:r>
              <a:rPr lang="tr-TR" sz="2800" b="1" i="1" dirty="0" smtClean="0">
                <a:solidFill>
                  <a:srgbClr val="C00000"/>
                </a:solidFill>
              </a:rPr>
              <a:t>Meslek, </a:t>
            </a:r>
            <a:r>
              <a:rPr lang="tr-TR" sz="2800" b="1" dirty="0" smtClean="0">
                <a:solidFill>
                  <a:srgbClr val="C00000"/>
                </a:solidFill>
              </a:rPr>
              <a:t>eğitimle kazanılan, sistemli bilgi, beceri ve yeteneğe dayalı, gelir karşılığı insanlara yararlı mal ve hizmet üretilen, kuralları belirli uğraştır. </a:t>
            </a:r>
          </a:p>
          <a:p>
            <a:r>
              <a:rPr lang="tr-TR" sz="2800" b="1" i="1" dirty="0" smtClean="0">
                <a:solidFill>
                  <a:schemeClr val="tx1">
                    <a:lumMod val="50000"/>
                  </a:schemeClr>
                </a:solidFill>
              </a:rPr>
              <a:t>Kariyer</a:t>
            </a:r>
            <a:r>
              <a:rPr lang="tr-TR" sz="2800" b="1" dirty="0" smtClean="0">
                <a:solidFill>
                  <a:schemeClr val="tx1">
                    <a:lumMod val="50000"/>
                  </a:schemeClr>
                </a:solidFill>
              </a:rPr>
              <a:t>, bir meslekte zaman ve çalışmayla, tecrübe, kıdem, uzmanlık ve başarı temelinde elde edilen, ilerleme içeren yoldur. </a:t>
            </a:r>
          </a:p>
          <a:p>
            <a:r>
              <a:rPr lang="tr-TR" sz="2800" b="1" i="1" dirty="0" smtClean="0">
                <a:solidFill>
                  <a:srgbClr val="0070C0"/>
                </a:solidFill>
              </a:rPr>
              <a:t>İş </a:t>
            </a:r>
            <a:r>
              <a:rPr lang="tr-TR" sz="2800" b="1" dirty="0" smtClean="0">
                <a:solidFill>
                  <a:srgbClr val="0070C0"/>
                </a:solidFill>
              </a:rPr>
              <a:t>ise daha somuttur. Kişinin mesleğini yürütürken doğrudan yerine getirdiği işlevlerin, yaptığı faaliyetin kendisi ve uygulamasıdır.</a:t>
            </a:r>
            <a:endParaRPr lang="tr-TR" sz="2800" b="1"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dirty="0">
                <a:solidFill>
                  <a:srgbClr val="002060"/>
                </a:solidFill>
              </a:rPr>
              <a:t>Kişisel Kariyer Planlaması ve Yönetimi</a:t>
            </a:r>
          </a:p>
        </p:txBody>
      </p:sp>
      <p:sp>
        <p:nvSpPr>
          <p:cNvPr id="20483" name="Rectangle 3"/>
          <p:cNvSpPr>
            <a:spLocks noGrp="1" noChangeArrowheads="1"/>
          </p:cNvSpPr>
          <p:nvPr>
            <p:ph type="body" idx="1"/>
          </p:nvPr>
        </p:nvSpPr>
        <p:spPr>
          <a:xfrm>
            <a:off x="357158" y="1428736"/>
            <a:ext cx="8643966" cy="4214842"/>
          </a:xfrm>
        </p:spPr>
        <p:txBody>
          <a:bodyPr/>
          <a:lstStyle/>
          <a:p>
            <a:pPr>
              <a:buNone/>
            </a:pPr>
            <a:r>
              <a:rPr lang="tr-TR" sz="2800" b="1" i="1" dirty="0" smtClean="0">
                <a:solidFill>
                  <a:srgbClr val="C00000"/>
                </a:solidFill>
              </a:rPr>
              <a:t>Kariyerin</a:t>
            </a:r>
            <a:r>
              <a:rPr lang="tr-TR" sz="2800" b="1" dirty="0" smtClean="0">
                <a:solidFill>
                  <a:srgbClr val="C00000"/>
                </a:solidFill>
              </a:rPr>
              <a:t> 5 temel ayağı vardır: </a:t>
            </a:r>
          </a:p>
          <a:p>
            <a:pPr lvl="0"/>
            <a:r>
              <a:rPr lang="tr-TR" sz="2800" b="1" dirty="0" smtClean="0"/>
              <a:t>Yapılacak bir işi, işleri ya da mesleği içerir.</a:t>
            </a:r>
          </a:p>
          <a:p>
            <a:pPr lvl="0"/>
            <a:r>
              <a:rPr lang="tr-TR" sz="2800" b="1" dirty="0" smtClean="0">
                <a:solidFill>
                  <a:srgbClr val="0070C0"/>
                </a:solidFill>
              </a:rPr>
              <a:t>Belirli bir alanda kişinin sahip olduğu becerileri, donanımı, uzmanlığı ve liyakati kapsar.</a:t>
            </a:r>
          </a:p>
          <a:p>
            <a:pPr lvl="0"/>
            <a:r>
              <a:rPr lang="tr-TR" sz="2800" b="1" dirty="0" smtClean="0">
                <a:solidFill>
                  <a:srgbClr val="00B050"/>
                </a:solidFill>
              </a:rPr>
              <a:t>Belirli bir alanda kişinin sahip olduğu deneyimi, tecrübeyi, kıdemi ve başarıyı içerir.</a:t>
            </a:r>
          </a:p>
          <a:p>
            <a:pPr lvl="0"/>
            <a:r>
              <a:rPr lang="tr-TR" sz="2800" b="1" dirty="0" smtClean="0">
                <a:solidFill>
                  <a:srgbClr val="070605"/>
                </a:solidFill>
              </a:rPr>
              <a:t>Mesleki amaçları ve hedefleri içerir.</a:t>
            </a:r>
          </a:p>
          <a:p>
            <a:pPr lvl="0"/>
            <a:r>
              <a:rPr lang="tr-TR" sz="2800" b="1" dirty="0" smtClean="0">
                <a:solidFill>
                  <a:srgbClr val="0070C0"/>
                </a:solidFill>
              </a:rPr>
              <a:t>Bir yaşam biçimini yansıtır.</a:t>
            </a:r>
            <a:endParaRPr lang="tr-TR" sz="2800" b="1"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dirty="0">
                <a:solidFill>
                  <a:srgbClr val="002060"/>
                </a:solidFill>
              </a:rPr>
              <a:t>Kişisel Kariyer Planlaması ve Yönetimi</a:t>
            </a:r>
          </a:p>
        </p:txBody>
      </p:sp>
      <p:sp>
        <p:nvSpPr>
          <p:cNvPr id="20483" name="Rectangle 3"/>
          <p:cNvSpPr>
            <a:spLocks noGrp="1" noChangeArrowheads="1"/>
          </p:cNvSpPr>
          <p:nvPr>
            <p:ph type="body" idx="1"/>
          </p:nvPr>
        </p:nvSpPr>
        <p:spPr>
          <a:xfrm>
            <a:off x="357158" y="1428736"/>
            <a:ext cx="8643966" cy="4214842"/>
          </a:xfrm>
        </p:spPr>
        <p:txBody>
          <a:bodyPr/>
          <a:lstStyle/>
          <a:p>
            <a:pPr lvl="0"/>
            <a:r>
              <a:rPr lang="tr-TR" sz="2800" b="1" i="1" dirty="0" smtClean="0">
                <a:solidFill>
                  <a:srgbClr val="C00000"/>
                </a:solidFill>
              </a:rPr>
              <a:t>Kariyer planlaması, </a:t>
            </a:r>
            <a:r>
              <a:rPr lang="tr-TR" sz="2800" b="1" dirty="0" smtClean="0">
                <a:solidFill>
                  <a:srgbClr val="C00000"/>
                </a:solidFill>
              </a:rPr>
              <a:t>amaçlarımıza ve değişen koşullara göre yaşam boyu devam eden ve sürekli öğrenmeyi içeren, eğitim ve meslek hayatımıza yön verme çabasıdır.</a:t>
            </a:r>
          </a:p>
          <a:p>
            <a:pPr lvl="0"/>
            <a:r>
              <a:rPr lang="tr-TR" sz="2800" b="1" i="1" dirty="0" smtClean="0">
                <a:solidFill>
                  <a:srgbClr val="070605"/>
                </a:solidFill>
              </a:rPr>
              <a:t>Kariyer planlamasının amacı</a:t>
            </a:r>
            <a:r>
              <a:rPr lang="tr-TR" sz="2800" b="1" dirty="0" smtClean="0">
                <a:solidFill>
                  <a:srgbClr val="070605"/>
                </a:solidFill>
              </a:rPr>
              <a:t>; gençlerin </a:t>
            </a:r>
            <a:r>
              <a:rPr lang="tr-TR" sz="2800" i="1" dirty="0" smtClean="0">
                <a:solidFill>
                  <a:srgbClr val="070605"/>
                </a:solidFill>
              </a:rPr>
              <a:t>neyi niçin aradıklarını keşfetmelerine ve anlamalarına, amaçlarını ve hedeflerini netleştirmelerine, bunlara nasıl başarılı biçimde erişebilecekleri konusunda planlama yapmalarına ve uygulamalarına destek olmaktır.</a:t>
            </a:r>
            <a:endParaRPr lang="tr-TR" sz="2800" b="1" dirty="0">
              <a:solidFill>
                <a:srgbClr val="070605"/>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443912" cy="1143008"/>
          </a:xfrm>
        </p:spPr>
        <p:txBody>
          <a:bodyPr/>
          <a:lstStyle/>
          <a:p>
            <a:pPr lvl="0"/>
            <a:r>
              <a:rPr sz="3200" i="0">
                <a:solidFill>
                  <a:srgbClr val="002060"/>
                </a:solidFill>
              </a:rPr>
              <a:t>Mesleki Yön Belirleme, Meslekleri Değerlendirme ve Meslek Tercihi Yapma</a:t>
            </a:r>
            <a:endParaRPr sz="3200" i="0" dirty="0">
              <a:solidFill>
                <a:srgbClr val="002060"/>
              </a:solidFill>
            </a:endParaRPr>
          </a:p>
        </p:txBody>
      </p:sp>
      <p:sp>
        <p:nvSpPr>
          <p:cNvPr id="20483" name="Rectangle 3"/>
          <p:cNvSpPr>
            <a:spLocks noGrp="1" noChangeArrowheads="1"/>
          </p:cNvSpPr>
          <p:nvPr>
            <p:ph type="body" idx="1"/>
          </p:nvPr>
        </p:nvSpPr>
        <p:spPr>
          <a:xfrm>
            <a:off x="357158" y="1785926"/>
            <a:ext cx="8643966" cy="3786214"/>
          </a:xfrm>
        </p:spPr>
        <p:txBody>
          <a:bodyPr/>
          <a:lstStyle/>
          <a:p>
            <a:pPr>
              <a:spcBef>
                <a:spcPts val="0"/>
              </a:spcBef>
              <a:spcAft>
                <a:spcPts val="1200"/>
              </a:spcAft>
            </a:pPr>
            <a:r>
              <a:rPr lang="tr-TR" sz="2600" b="1" dirty="0" smtClean="0">
                <a:solidFill>
                  <a:srgbClr val="C00000"/>
                </a:solidFill>
              </a:rPr>
              <a:t>Araştırma bulguları, genetiğin kişi yaşamı üzerindeki etkisinin % 45-50 </a:t>
            </a:r>
            <a:r>
              <a:rPr lang="tr-TR" sz="2600" b="1" dirty="0" smtClean="0"/>
              <a:t>ve </a:t>
            </a:r>
            <a:r>
              <a:rPr lang="tr-TR" sz="2600" b="1" dirty="0" smtClean="0">
                <a:solidFill>
                  <a:srgbClr val="0070C0"/>
                </a:solidFill>
              </a:rPr>
              <a:t>okul, iş ve arkadaşlar gibi dış çevrenin % 40-45 civarında olduğunu gösterirken</a:t>
            </a:r>
            <a:r>
              <a:rPr lang="tr-TR" sz="2600" b="1" dirty="0" smtClean="0"/>
              <a:t>, </a:t>
            </a:r>
            <a:r>
              <a:rPr lang="tr-TR" sz="2600" b="1" i="1" dirty="0" smtClean="0">
                <a:solidFill>
                  <a:srgbClr val="070605"/>
                </a:solidFill>
              </a:rPr>
              <a:t>yakın çevre ve ailenin etkisinin ise sadece % 10-15 civarında kaldığına işaret etmektedir</a:t>
            </a:r>
            <a:r>
              <a:rPr lang="tr-TR" sz="2600" b="1" dirty="0" smtClean="0">
                <a:solidFill>
                  <a:srgbClr val="070605"/>
                </a:solidFill>
              </a:rPr>
              <a:t>. </a:t>
            </a:r>
          </a:p>
          <a:p>
            <a:pPr>
              <a:spcBef>
                <a:spcPts val="0"/>
              </a:spcBef>
              <a:spcAft>
                <a:spcPts val="1200"/>
              </a:spcAft>
            </a:pPr>
            <a:r>
              <a:rPr lang="tr-TR" sz="2600" b="1" i="1" dirty="0" smtClean="0">
                <a:solidFill>
                  <a:srgbClr val="070605"/>
                </a:solidFill>
              </a:rPr>
              <a:t>Bu da </a:t>
            </a:r>
            <a:r>
              <a:rPr lang="tr-TR" sz="2600" b="1" i="1" dirty="0" smtClean="0">
                <a:solidFill>
                  <a:srgbClr val="C00000"/>
                </a:solidFill>
              </a:rPr>
              <a:t>yaşamımız üzerindeki belirleyici gücün</a:t>
            </a:r>
            <a:r>
              <a:rPr lang="tr-TR" sz="2600" b="1" i="1" dirty="0" smtClean="0"/>
              <a:t>, </a:t>
            </a:r>
            <a:r>
              <a:rPr lang="tr-TR" sz="2600" b="1" i="1" dirty="0" smtClean="0">
                <a:solidFill>
                  <a:srgbClr val="070605"/>
                </a:solidFill>
              </a:rPr>
              <a:t>genetikten sonra, </a:t>
            </a:r>
            <a:r>
              <a:rPr lang="tr-TR" sz="2600" b="1" i="1" dirty="0" smtClean="0">
                <a:solidFill>
                  <a:srgbClr val="0070C0"/>
                </a:solidFill>
              </a:rPr>
              <a:t>kendi elimizde ve eğitime ilişkin</a:t>
            </a:r>
            <a:r>
              <a:rPr lang="tr-TR" sz="2600" b="1" i="1" dirty="0" smtClean="0"/>
              <a:t> </a:t>
            </a:r>
            <a:r>
              <a:rPr lang="tr-TR" sz="2600" b="1" i="1" dirty="0" smtClean="0">
                <a:solidFill>
                  <a:srgbClr val="070605"/>
                </a:solidFill>
              </a:rPr>
              <a:t>olduğunu bize göstermektedir.</a:t>
            </a:r>
          </a:p>
          <a:p>
            <a:pPr>
              <a:spcBef>
                <a:spcPts val="0"/>
              </a:spcBef>
              <a:spcAft>
                <a:spcPts val="1200"/>
              </a:spcAft>
            </a:pPr>
            <a:endParaRPr lang="tr-TR" sz="2600" b="1" dirty="0" smtClean="0">
              <a:solidFill>
                <a:srgbClr val="C00000"/>
              </a:solidFill>
            </a:endParaRPr>
          </a:p>
        </p:txBody>
      </p:sp>
      <p:sp>
        <p:nvSpPr>
          <p:cNvPr id="20484" name="Rectangle 4"/>
          <p:cNvSpPr>
            <a:spLocks noChangeArrowheads="1"/>
          </p:cNvSpPr>
          <p:nvPr/>
        </p:nvSpPr>
        <p:spPr bwMode="auto">
          <a:xfrm>
            <a:off x="0" y="4005263"/>
            <a:ext cx="7107238" cy="3386137"/>
          </a:xfrm>
          <a:prstGeom prst="rect">
            <a:avLst/>
          </a:prstGeom>
          <a:noFill/>
          <a:ln w="9525">
            <a:noFill/>
            <a:miter lim="800000"/>
            <a:headEnd/>
            <a:tailEnd/>
          </a:ln>
          <a:effectLst/>
        </p:spPr>
        <p:txBody>
          <a:bodyPr/>
          <a:lstStyle/>
          <a:p>
            <a:pPr marL="457200" indent="-457200">
              <a:spcBef>
                <a:spcPct val="20000"/>
              </a:spcBef>
              <a:buClr>
                <a:srgbClr val="A50021"/>
              </a:buClr>
              <a:buSzPct val="75000"/>
              <a:buFont typeface="Wingdings" pitchFamily="2" charset="2"/>
              <a:buNone/>
            </a:pPr>
            <a:endParaRPr kumimoji="0" lang="tr-TR" sz="3200">
              <a:solidFill>
                <a:srgbClr val="070605"/>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357158" y="1700808"/>
            <a:ext cx="8786842" cy="3357586"/>
          </a:xfrm>
        </p:spPr>
        <p:txBody>
          <a:bodyPr/>
          <a:lstStyle/>
          <a:p>
            <a:pPr lvl="0">
              <a:spcBef>
                <a:spcPts val="0"/>
              </a:spcBef>
              <a:spcAft>
                <a:spcPts val="1200"/>
              </a:spcAft>
              <a:buNone/>
            </a:pPr>
            <a:r>
              <a:rPr lang="tr-TR" sz="2800" b="1" dirty="0" smtClean="0">
                <a:solidFill>
                  <a:srgbClr val="CC3300"/>
                </a:solidFill>
              </a:rPr>
              <a:t>Kariyer Planlama: </a:t>
            </a:r>
            <a:r>
              <a:rPr lang="tr-TR" sz="2800" b="1" i="1" dirty="0" smtClean="0">
                <a:solidFill>
                  <a:srgbClr val="CC3300"/>
                </a:solidFill>
              </a:rPr>
              <a:t>Yol Haritası</a:t>
            </a:r>
            <a:endParaRPr lang="tr-TR" sz="2800" b="1" i="1" dirty="0" smtClean="0"/>
          </a:p>
          <a:p>
            <a:pPr>
              <a:spcBef>
                <a:spcPts val="0"/>
              </a:spcBef>
              <a:spcAft>
                <a:spcPts val="1200"/>
              </a:spcAft>
            </a:pPr>
            <a:r>
              <a:rPr lang="tr-TR" sz="2800" b="1" i="1" dirty="0" smtClean="0">
                <a:solidFill>
                  <a:srgbClr val="0070C0"/>
                </a:solidFill>
              </a:rPr>
              <a:t>Anlamlı ve uygun iş ve meslekleri </a:t>
            </a:r>
            <a:r>
              <a:rPr lang="tr-TR" sz="2800" b="1" i="1" dirty="0" smtClean="0"/>
              <a:t>saptayıp, </a:t>
            </a:r>
            <a:r>
              <a:rPr lang="tr-TR" sz="2800" b="1" i="1" dirty="0" smtClean="0">
                <a:solidFill>
                  <a:srgbClr val="002060"/>
                </a:solidFill>
              </a:rPr>
              <a:t>bilgi sahibi olmak</a:t>
            </a:r>
            <a:r>
              <a:rPr lang="tr-TR" sz="2800" b="1" i="1" dirty="0" smtClean="0"/>
              <a:t> ve </a:t>
            </a:r>
            <a:r>
              <a:rPr lang="tr-TR" sz="2800" b="1" i="1" dirty="0" smtClean="0">
                <a:solidFill>
                  <a:srgbClr val="C00000"/>
                </a:solidFill>
              </a:rPr>
              <a:t>meslek tercihi </a:t>
            </a:r>
            <a:r>
              <a:rPr lang="tr-TR" sz="2800" b="1" i="1" dirty="0" smtClean="0"/>
              <a:t>yapmak</a:t>
            </a:r>
          </a:p>
          <a:p>
            <a:pPr>
              <a:spcBef>
                <a:spcPts val="0"/>
              </a:spcBef>
              <a:spcAft>
                <a:spcPts val="1200"/>
              </a:spcAft>
            </a:pPr>
            <a:r>
              <a:rPr lang="tr-TR" sz="2800" b="1" i="1" dirty="0" smtClean="0">
                <a:solidFill>
                  <a:srgbClr val="0070C0"/>
                </a:solidFill>
              </a:rPr>
              <a:t>İş piyasasının koşullarını </a:t>
            </a:r>
            <a:r>
              <a:rPr lang="tr-TR" sz="2800" b="1" i="1" dirty="0" smtClean="0"/>
              <a:t>anlayarak meslek hayatına iyi bir şekilde hazırlanmak</a:t>
            </a:r>
            <a:endParaRPr lang="tr-TR" sz="2600" b="1" i="1" dirty="0" smtClean="0"/>
          </a:p>
          <a:p>
            <a:pPr>
              <a:spcBef>
                <a:spcPts val="0"/>
              </a:spcBef>
              <a:spcAft>
                <a:spcPts val="1200"/>
              </a:spcAft>
            </a:pPr>
            <a:r>
              <a:rPr lang="tr-TR" sz="2600" b="1" i="1" dirty="0" smtClean="0">
                <a:solidFill>
                  <a:srgbClr val="0070C0"/>
                </a:solidFill>
              </a:rPr>
              <a:t>Kendinizi tanıyarak </a:t>
            </a:r>
            <a:r>
              <a:rPr lang="tr-TR" sz="2600" b="1" i="1" dirty="0" smtClean="0"/>
              <a:t>ve varsa </a:t>
            </a:r>
            <a:r>
              <a:rPr lang="tr-TR" sz="2600" b="1" i="1" dirty="0" smtClean="0">
                <a:solidFill>
                  <a:srgbClr val="C00000"/>
                </a:solidFill>
              </a:rPr>
              <a:t>eksiklerinizi</a:t>
            </a:r>
            <a:r>
              <a:rPr lang="tr-TR" sz="2600" b="1" i="1" dirty="0" smtClean="0"/>
              <a:t> belirleyerek gidermek ve başarılı bir kariyer yapmak için yol haritasıdır.</a:t>
            </a:r>
            <a:r>
              <a:rPr lang="tr-TR" sz="2600" b="1" dirty="0" smtClean="0"/>
              <a:t> </a:t>
            </a:r>
            <a:endParaRPr lang="tr-TR" sz="2600" b="1" i="1" dirty="0" smtClean="0">
              <a:solidFill>
                <a:srgbClr val="070605"/>
              </a:solidFill>
            </a:endParaRPr>
          </a:p>
          <a:p>
            <a:pPr>
              <a:spcBef>
                <a:spcPts val="0"/>
              </a:spcBef>
              <a:spcAft>
                <a:spcPts val="1200"/>
              </a:spcAft>
            </a:pPr>
            <a:endParaRPr lang="tr-TR" sz="2600" b="1" dirty="0" smtClean="0">
              <a:solidFill>
                <a:srgbClr val="C00000"/>
              </a:solidFill>
            </a:endParaRPr>
          </a:p>
        </p:txBody>
      </p:sp>
      <p:graphicFrame>
        <p:nvGraphicFramePr>
          <p:cNvPr id="5" name="4 Tablo"/>
          <p:cNvGraphicFramePr>
            <a:graphicFrameLocks noGrp="1"/>
          </p:cNvGraphicFramePr>
          <p:nvPr>
            <p:extLst>
              <p:ext uri="{D42A27DB-BD31-4B8C-83A1-F6EECF244321}">
                <p14:modId xmlns="" xmlns:p14="http://schemas.microsoft.com/office/powerpoint/2010/main" val="2220852888"/>
              </p:ext>
            </p:extLst>
          </p:nvPr>
        </p:nvGraphicFramePr>
        <p:xfrm>
          <a:off x="714348" y="5301208"/>
          <a:ext cx="7858180" cy="857256"/>
        </p:xfrm>
        <a:graphic>
          <a:graphicData uri="http://schemas.openxmlformats.org/drawingml/2006/table">
            <a:tbl>
              <a:tblPr/>
              <a:tblGrid>
                <a:gridCol w="7858180"/>
              </a:tblGrid>
              <a:tr h="857256">
                <a:tc>
                  <a:txBody>
                    <a:bodyPr/>
                    <a:lstStyle/>
                    <a:p>
                      <a:pPr algn="ctr">
                        <a:spcBef>
                          <a:spcPts val="0"/>
                        </a:spcBef>
                        <a:spcAft>
                          <a:spcPts val="0"/>
                        </a:spcAft>
                      </a:pPr>
                      <a:r>
                        <a:rPr lang="tr-TR" sz="2800" b="1" i="1" dirty="0">
                          <a:solidFill>
                            <a:srgbClr val="0070C0"/>
                          </a:solidFill>
                          <a:latin typeface="Arial" pitchFamily="34" charset="0"/>
                          <a:ea typeface="Times New Roman"/>
                          <a:cs typeface="Arial" pitchFamily="34" charset="0"/>
                        </a:rPr>
                        <a:t>«Plansız bir amaç, sadece bir dilektir</a:t>
                      </a:r>
                      <a:r>
                        <a:rPr lang="tr-TR" sz="2800" b="1" i="1" dirty="0" smtClean="0">
                          <a:solidFill>
                            <a:srgbClr val="0070C0"/>
                          </a:solidFill>
                          <a:latin typeface="Arial" pitchFamily="34" charset="0"/>
                          <a:ea typeface="Times New Roman"/>
                          <a:cs typeface="Arial" pitchFamily="34" charset="0"/>
                        </a:rPr>
                        <a:t>.»</a:t>
                      </a:r>
                    </a:p>
                    <a:p>
                      <a:pPr algn="ctr">
                        <a:spcBef>
                          <a:spcPts val="600"/>
                        </a:spcBef>
                        <a:spcAft>
                          <a:spcPts val="600"/>
                        </a:spcAft>
                      </a:pPr>
                      <a:r>
                        <a:rPr lang="tr-TR" sz="2000" dirty="0" smtClean="0">
                          <a:latin typeface="Arial" pitchFamily="34" charset="0"/>
                          <a:ea typeface="Times New Roman"/>
                          <a:cs typeface="Arial" pitchFamily="34" charset="0"/>
                        </a:rPr>
                        <a:t>(</a:t>
                      </a:r>
                      <a:r>
                        <a:rPr lang="tr-TR" sz="2000" dirty="0" err="1">
                          <a:latin typeface="Arial" pitchFamily="34" charset="0"/>
                          <a:ea typeface="Times New Roman"/>
                          <a:cs typeface="Arial" pitchFamily="34" charset="0"/>
                        </a:rPr>
                        <a:t>Antoine</a:t>
                      </a:r>
                      <a:r>
                        <a:rPr lang="tr-TR" sz="2000" dirty="0">
                          <a:latin typeface="Arial" pitchFamily="34" charset="0"/>
                          <a:ea typeface="Times New Roman"/>
                          <a:cs typeface="Arial" pitchFamily="34" charset="0"/>
                        </a:rPr>
                        <a:t> de Saint-</a:t>
                      </a:r>
                      <a:r>
                        <a:rPr lang="tr-TR" sz="2000" dirty="0" err="1">
                          <a:latin typeface="Arial" pitchFamily="34" charset="0"/>
                          <a:ea typeface="Times New Roman"/>
                          <a:cs typeface="Arial" pitchFamily="34" charset="0"/>
                        </a:rPr>
                        <a:t>Exupéry</a:t>
                      </a:r>
                      <a:r>
                        <a:rPr lang="tr-TR" sz="2000" dirty="0">
                          <a:latin typeface="Arial" pitchFamily="34" charset="0"/>
                          <a:ea typeface="Times New Roman"/>
                          <a:cs typeface="Arial" pitchFamily="34" charset="0"/>
                        </a:rPr>
                        <a:t>)</a:t>
                      </a: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FFEFF"/>
                    </a:solidFill>
                  </a:tcPr>
                </a:tc>
              </a:tr>
            </a:tbl>
          </a:graphicData>
        </a:graphic>
      </p:graphicFrame>
      <p:sp>
        <p:nvSpPr>
          <p:cNvPr id="6" name="Rectangle 2"/>
          <p:cNvSpPr>
            <a:spLocks noGrp="1" noChangeArrowheads="1"/>
          </p:cNvSpPr>
          <p:nvPr>
            <p:ph type="title"/>
          </p:nvPr>
        </p:nvSpPr>
        <p:spPr>
          <a:xfrm>
            <a:off x="485806" y="642918"/>
            <a:ext cx="8443912" cy="1057890"/>
          </a:xfrm>
        </p:spPr>
        <p:txBody>
          <a:bodyPr/>
          <a:lstStyle/>
          <a:p>
            <a:pPr lvl="0">
              <a:lnSpc>
                <a:spcPts val="3300"/>
              </a:lnSpc>
            </a:pPr>
            <a:r>
              <a:rPr sz="3200" dirty="0">
                <a:solidFill>
                  <a:srgbClr val="002060"/>
                </a:solidFill>
              </a:rPr>
              <a:t>Mesleki Yön Belirleme, Meslekleri Değerlendirme ve Meslek Tercihi Yapma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443912" cy="1057890"/>
          </a:xfrm>
        </p:spPr>
        <p:txBody>
          <a:bodyPr/>
          <a:lstStyle/>
          <a:p>
            <a:pPr lvl="0">
              <a:lnSpc>
                <a:spcPts val="3300"/>
              </a:lnSpc>
            </a:pPr>
            <a:r>
              <a:rPr sz="3200" dirty="0">
                <a:solidFill>
                  <a:srgbClr val="002060"/>
                </a:solidFill>
              </a:rPr>
              <a:t>Mesleki Yön Belirleme, Meslekleri Değerlendirme ve Meslek Tercihi Yapma</a:t>
            </a:r>
          </a:p>
        </p:txBody>
      </p:sp>
      <p:sp>
        <p:nvSpPr>
          <p:cNvPr id="20483" name="Rectangle 3"/>
          <p:cNvSpPr>
            <a:spLocks noGrp="1" noChangeArrowheads="1"/>
          </p:cNvSpPr>
          <p:nvPr>
            <p:ph type="body" idx="1"/>
          </p:nvPr>
        </p:nvSpPr>
        <p:spPr>
          <a:xfrm>
            <a:off x="357158" y="1700808"/>
            <a:ext cx="8786842" cy="4429156"/>
          </a:xfrm>
        </p:spPr>
        <p:txBody>
          <a:bodyPr/>
          <a:lstStyle/>
          <a:p>
            <a:pPr>
              <a:spcBef>
                <a:spcPts val="0"/>
              </a:spcBef>
              <a:spcAft>
                <a:spcPts val="1200"/>
              </a:spcAft>
            </a:pPr>
            <a:r>
              <a:rPr lang="tr-TR" sz="2600" b="1" i="1" dirty="0" smtClean="0">
                <a:solidFill>
                  <a:srgbClr val="C00000"/>
                </a:solidFill>
              </a:rPr>
              <a:t>Meslek tercihinde, çalışmaya, işe ya da mesleğe ilişkin genel felsefeniz; işin ya da mesleğin sizin için ne anlama geldiği, mesleklere ilişkin düşünceleriniz, aldığınız eğitim ve kişisel koşullarınız önemlidir.</a:t>
            </a:r>
            <a:r>
              <a:rPr lang="tr-TR" sz="2600" b="1" dirty="0" smtClean="0">
                <a:solidFill>
                  <a:srgbClr val="C00000"/>
                </a:solidFill>
              </a:rPr>
              <a:t> </a:t>
            </a:r>
          </a:p>
          <a:p>
            <a:pPr>
              <a:spcBef>
                <a:spcPts val="0"/>
              </a:spcBef>
              <a:spcAft>
                <a:spcPts val="1200"/>
              </a:spcAft>
            </a:pPr>
            <a:r>
              <a:rPr lang="tr-TR" sz="2600" b="1" i="1" dirty="0" smtClean="0">
                <a:solidFill>
                  <a:srgbClr val="070605"/>
                </a:solidFill>
              </a:rPr>
              <a:t>İyi bir meslek, kişisel olarak anlamlı olmalı, kariyeri değişik biçim gerçekleştirme ve geliştirme olanağı vermelidir. </a:t>
            </a:r>
          </a:p>
          <a:p>
            <a:pPr>
              <a:spcBef>
                <a:spcPts val="0"/>
              </a:spcBef>
              <a:spcAft>
                <a:spcPts val="1200"/>
              </a:spcAft>
            </a:pPr>
            <a:r>
              <a:rPr lang="tr-TR" sz="2600" b="1" i="1" dirty="0" smtClean="0">
                <a:solidFill>
                  <a:srgbClr val="0070C0"/>
                </a:solidFill>
              </a:rPr>
              <a:t>Kişinin kendisine, iş yerine ve çevresine olumlu ve anlamlı etki ve katkı yapma fırsatı tanımalı, yaşamı devam ettirmeyi sağlayacak zaman ve mekan özgürlüğü ve gelir sunmalıdır.</a:t>
            </a:r>
            <a:endParaRPr lang="tr-TR" sz="2600" b="1" dirty="0" smtClean="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357158" y="1700808"/>
            <a:ext cx="8786842" cy="4429156"/>
          </a:xfrm>
        </p:spPr>
        <p:txBody>
          <a:bodyPr/>
          <a:lstStyle/>
          <a:p>
            <a:pPr>
              <a:spcBef>
                <a:spcPts val="0"/>
              </a:spcBef>
              <a:spcAft>
                <a:spcPts val="300"/>
              </a:spcAft>
            </a:pPr>
            <a:r>
              <a:rPr lang="tr-TR" sz="2800" b="1" i="1" dirty="0" smtClean="0">
                <a:solidFill>
                  <a:srgbClr val="C00000"/>
                </a:solidFill>
              </a:rPr>
              <a:t>Meslek tercihinde bulunurken kişinin,</a:t>
            </a:r>
          </a:p>
          <a:p>
            <a:pPr marL="702900" lvl="2">
              <a:spcAft>
                <a:spcPts val="300"/>
              </a:spcAft>
              <a:buFont typeface="Wingdings" pitchFamily="2" charset="2"/>
              <a:buChar char="Ø"/>
            </a:pPr>
            <a:r>
              <a:rPr lang="tr-TR" b="1" i="1" dirty="0" smtClean="0">
                <a:solidFill>
                  <a:srgbClr val="0070C0"/>
                </a:solidFill>
              </a:rPr>
              <a:t>Kendini tanıması</a:t>
            </a:r>
          </a:p>
          <a:p>
            <a:pPr marL="702900" lvl="2">
              <a:spcAft>
                <a:spcPts val="300"/>
              </a:spcAft>
              <a:buFont typeface="Wingdings" pitchFamily="2" charset="2"/>
              <a:buChar char="Ø"/>
            </a:pPr>
            <a:r>
              <a:rPr lang="tr-TR" b="1" i="1" dirty="0" smtClean="0">
                <a:solidFill>
                  <a:srgbClr val="C00000"/>
                </a:solidFill>
              </a:rPr>
              <a:t>İlgi, yetenek, kişisel özellik ve beklentilerini anlaması</a:t>
            </a:r>
          </a:p>
          <a:p>
            <a:pPr marL="702900" lvl="2">
              <a:spcAft>
                <a:spcPts val="300"/>
              </a:spcAft>
              <a:buFont typeface="Wingdings" pitchFamily="2" charset="2"/>
              <a:buChar char="Ø"/>
            </a:pPr>
            <a:r>
              <a:rPr lang="tr-TR" b="1" i="1" dirty="0" smtClean="0">
                <a:solidFill>
                  <a:srgbClr val="070605"/>
                </a:solidFill>
              </a:rPr>
              <a:t>Aldığı-alacağı eğitimi ve mesleki eğilimlerini dikkate alması</a:t>
            </a:r>
          </a:p>
          <a:p>
            <a:pPr marL="702900" lvl="2">
              <a:spcAft>
                <a:spcPts val="300"/>
              </a:spcAft>
              <a:buFont typeface="Wingdings" pitchFamily="2" charset="2"/>
              <a:buChar char="Ø"/>
            </a:pPr>
            <a:r>
              <a:rPr lang="tr-TR" b="1" i="1" dirty="0" smtClean="0">
                <a:solidFill>
                  <a:srgbClr val="0070C0"/>
                </a:solidFill>
              </a:rPr>
              <a:t>Amaçlarını, beklentilerini ve isteklerini saptaması</a:t>
            </a:r>
          </a:p>
          <a:p>
            <a:pPr marL="702900" lvl="2">
              <a:spcAft>
                <a:spcPts val="300"/>
              </a:spcAft>
              <a:buFont typeface="Wingdings" pitchFamily="2" charset="2"/>
              <a:buChar char="Ø"/>
            </a:pPr>
            <a:r>
              <a:rPr lang="tr-TR" b="1" i="1" dirty="0" smtClean="0">
                <a:solidFill>
                  <a:srgbClr val="C00000"/>
                </a:solidFill>
              </a:rPr>
              <a:t>Mesleklerin özelliklerini belirlemesi</a:t>
            </a:r>
          </a:p>
          <a:p>
            <a:pPr marL="702900" lvl="2">
              <a:spcAft>
                <a:spcPts val="600"/>
              </a:spcAft>
              <a:buFont typeface="Wingdings" pitchFamily="2" charset="2"/>
              <a:buChar char="Ø"/>
            </a:pPr>
            <a:r>
              <a:rPr lang="tr-TR" b="1" dirty="0" smtClean="0">
                <a:solidFill>
                  <a:srgbClr val="070605"/>
                </a:solidFill>
              </a:rPr>
              <a:t>Bu mesleklerin ve çalışmanın kendileri için anlamını ve beklediklerini sorgulaması </a:t>
            </a:r>
            <a:r>
              <a:rPr lang="tr-TR" b="1" i="1" dirty="0" smtClean="0">
                <a:solidFill>
                  <a:srgbClr val="0070C0"/>
                </a:solidFill>
              </a:rPr>
              <a:t>çok önemli… </a:t>
            </a:r>
          </a:p>
          <a:p>
            <a:pPr>
              <a:spcBef>
                <a:spcPts val="600"/>
              </a:spcBef>
              <a:spcAft>
                <a:spcPts val="0"/>
              </a:spcAft>
            </a:pPr>
            <a:r>
              <a:rPr lang="tr-TR" sz="2600" b="1" i="1" dirty="0" smtClean="0">
                <a:solidFill>
                  <a:srgbClr val="C00000"/>
                </a:solidFill>
              </a:rPr>
              <a:t>Uygun meslekler ancak bundan sonra saptanabilir.</a:t>
            </a:r>
            <a:endParaRPr lang="tr-TR" sz="2600" b="1" dirty="0" smtClean="0">
              <a:solidFill>
                <a:srgbClr val="0070C0"/>
              </a:solidFill>
            </a:endParaRPr>
          </a:p>
        </p:txBody>
      </p:sp>
      <p:sp>
        <p:nvSpPr>
          <p:cNvPr id="5" name="Rectangle 2"/>
          <p:cNvSpPr>
            <a:spLocks noGrp="1" noChangeArrowheads="1"/>
          </p:cNvSpPr>
          <p:nvPr>
            <p:ph type="title"/>
          </p:nvPr>
        </p:nvSpPr>
        <p:spPr>
          <a:xfrm>
            <a:off x="485806" y="642918"/>
            <a:ext cx="8443912" cy="1057890"/>
          </a:xfrm>
        </p:spPr>
        <p:txBody>
          <a:bodyPr/>
          <a:lstStyle/>
          <a:p>
            <a:pPr lvl="0">
              <a:lnSpc>
                <a:spcPts val="3300"/>
              </a:lnSpc>
            </a:pPr>
            <a:r>
              <a:rPr sz="3200" dirty="0">
                <a:solidFill>
                  <a:srgbClr val="002060"/>
                </a:solidFill>
              </a:rPr>
              <a:t>Mesleki Yön Belirleme, Meslekleri Değerlendirme ve Meslek Tercihi Yapma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1071</TotalTime>
  <Words>770</Words>
  <Application>Microsoft Office PowerPoint</Application>
  <PresentationFormat>Ekran Gösterisi (4:3)</PresentationFormat>
  <Paragraphs>69</Paragraphs>
  <Slides>13</Slides>
  <Notes>12</Notes>
  <HiddenSlides>0</HiddenSlides>
  <MMClips>0</MMClips>
  <ScaleCrop>false</ScaleCrop>
  <HeadingPairs>
    <vt:vector size="4" baseType="variant">
      <vt:variant>
        <vt:lpstr>Tema</vt:lpstr>
      </vt:variant>
      <vt:variant>
        <vt:i4>3</vt:i4>
      </vt:variant>
      <vt:variant>
        <vt:lpstr>Slayt Başlıkları</vt:lpstr>
      </vt:variant>
      <vt:variant>
        <vt:i4>13</vt:i4>
      </vt:variant>
    </vt:vector>
  </HeadingPairs>
  <TitlesOfParts>
    <vt:vector size="16" baseType="lpstr">
      <vt:lpstr>Doğa</vt:lpstr>
      <vt:lpstr>1_Özel Tasarım</vt:lpstr>
      <vt:lpstr>Özel Tasarım</vt:lpstr>
      <vt:lpstr>MUTLU YAŞAM, BAŞARILI KARİYER #güncellemenizvar</vt:lpstr>
      <vt:lpstr>Slayt 2</vt:lpstr>
      <vt:lpstr>Kişisel Kariyer Planlaması ve Yönetimi</vt:lpstr>
      <vt:lpstr>Kişisel Kariyer Planlaması ve Yönetimi</vt:lpstr>
      <vt:lpstr>Kişisel Kariyer Planlaması ve Yönetimi</vt:lpstr>
      <vt:lpstr>Mesleki Yön Belirleme, Meslekleri Değerlendirme ve Meslek Tercihi Yapma</vt:lpstr>
      <vt:lpstr>Mesleki Yön Belirleme, Meslekleri Değerlendirme ve Meslek Tercihi Yapma</vt:lpstr>
      <vt:lpstr>Mesleki Yön Belirleme, Meslekleri Değerlendirme ve Meslek Tercihi Yapma</vt:lpstr>
      <vt:lpstr>Mesleki Yön Belirleme, Meslekleri Değerlendirme ve Meslek Tercihi Yapma</vt:lpstr>
      <vt:lpstr>Kariyer Geliştirme: Uzun Erimli Bir Çaba</vt:lpstr>
      <vt:lpstr>İş ya da Kariyer Değiştirme</vt:lpstr>
      <vt:lpstr>İş ya da Kariyer Değiştirme</vt:lpstr>
      <vt:lpstr>4.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90</cp:revision>
  <dcterms:created xsi:type="dcterms:W3CDTF">2006-04-06T11:42:48Z</dcterms:created>
  <dcterms:modified xsi:type="dcterms:W3CDTF">2020-07-22T03:11:37Z</dcterms:modified>
</cp:coreProperties>
</file>