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4" r:id="rId2"/>
    <p:sldMasterId id="2147483661" r:id="rId3"/>
  </p:sldMasterIdLst>
  <p:notesMasterIdLst>
    <p:notesMasterId r:id="rId15"/>
  </p:notesMasterIdLst>
  <p:sldIdLst>
    <p:sldId id="306" r:id="rId4"/>
    <p:sldId id="307" r:id="rId5"/>
    <p:sldId id="289" r:id="rId6"/>
    <p:sldId id="312" r:id="rId7"/>
    <p:sldId id="298" r:id="rId8"/>
    <p:sldId id="308" r:id="rId9"/>
    <p:sldId id="297" r:id="rId10"/>
    <p:sldId id="309" r:id="rId11"/>
    <p:sldId id="310" r:id="rId12"/>
    <p:sldId id="311" r:id="rId13"/>
    <p:sldId id="281" r:id="rId14"/>
  </p:sldIdLst>
  <p:sldSz cx="9144000" cy="6858000" type="screen4x3"/>
  <p:notesSz cx="6858000" cy="9144000"/>
  <p:defaultTextStyle>
    <a:defPPr>
      <a:defRPr lang="tr-TR"/>
    </a:defPPr>
    <a:lvl1pPr algn="l" rtl="0" fontAlgn="base">
      <a:spcBef>
        <a:spcPct val="0"/>
      </a:spcBef>
      <a:spcAft>
        <a:spcPct val="0"/>
      </a:spcAft>
      <a:defRPr kumimoji="1" sz="24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itchFamily="18" charset="0"/>
        <a:ea typeface="+mn-ea"/>
        <a:cs typeface="+mn-cs"/>
      </a:defRPr>
    </a:lvl5pPr>
    <a:lvl6pPr marL="2286000" algn="l" defTabSz="914400" rtl="0" eaLnBrk="1" latinLnBrk="0" hangingPunct="1">
      <a:defRPr kumimoji="1" sz="2400" kern="1200">
        <a:solidFill>
          <a:schemeClr val="tx1"/>
        </a:solidFill>
        <a:latin typeface="Times New Roman" pitchFamily="18" charset="0"/>
        <a:ea typeface="+mn-ea"/>
        <a:cs typeface="+mn-cs"/>
      </a:defRPr>
    </a:lvl6pPr>
    <a:lvl7pPr marL="2743200" algn="l" defTabSz="914400" rtl="0" eaLnBrk="1" latinLnBrk="0" hangingPunct="1">
      <a:defRPr kumimoji="1" sz="2400" kern="1200">
        <a:solidFill>
          <a:schemeClr val="tx1"/>
        </a:solidFill>
        <a:latin typeface="Times New Roman" pitchFamily="18" charset="0"/>
        <a:ea typeface="+mn-ea"/>
        <a:cs typeface="+mn-cs"/>
      </a:defRPr>
    </a:lvl7pPr>
    <a:lvl8pPr marL="3200400" algn="l" defTabSz="914400" rtl="0" eaLnBrk="1" latinLnBrk="0" hangingPunct="1">
      <a:defRPr kumimoji="1" sz="2400" kern="1200">
        <a:solidFill>
          <a:schemeClr val="tx1"/>
        </a:solidFill>
        <a:latin typeface="Times New Roman" pitchFamily="18" charset="0"/>
        <a:ea typeface="+mn-ea"/>
        <a:cs typeface="+mn-cs"/>
      </a:defRPr>
    </a:lvl8pPr>
    <a:lvl9pPr marL="3657600" algn="l" defTabSz="914400" rtl="0" eaLnBrk="1" latinLnBrk="0" hangingPunct="1">
      <a:defRPr kumimoji="1"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0605"/>
    <a:srgbClr val="D38E03"/>
    <a:srgbClr val="FCAD10"/>
    <a:srgbClr val="FB1F34"/>
    <a:srgbClr val="FAFE60"/>
    <a:srgbClr val="E7FE6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50" autoAdjust="0"/>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6841B-B551-4D2A-87F2-8B7BD35590F8}" type="datetimeFigureOut">
              <a:rPr lang="tr-TR" smtClean="0"/>
              <a:pPr/>
              <a:t>22.7.2020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869A8-BC83-47FF-99B7-4C8AD65B53C0}" type="slidenum">
              <a:rPr lang="tr-TR" smtClean="0"/>
              <a:pPr/>
              <a:t>‹#›</a:t>
            </a:fld>
            <a:endParaRPr lang="tr-TR"/>
          </a:p>
        </p:txBody>
      </p:sp>
    </p:spTree>
    <p:extLst>
      <p:ext uri="{BB962C8B-B14F-4D97-AF65-F5344CB8AC3E}">
        <p14:creationId xmlns="" xmlns:p14="http://schemas.microsoft.com/office/powerpoint/2010/main" val="1876326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10</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sp>
        <p:nvSpPr>
          <p:cNvPr id="1331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pic>
        <p:nvPicPr>
          <p:cNvPr id="13315" name="Picture 3" descr="ANABNR2"/>
          <p:cNvPicPr>
            <a:picLocks noChangeAspect="1" noChangeArrowheads="1"/>
          </p:cNvPicPr>
          <p:nvPr/>
        </p:nvPicPr>
        <p:blipFill>
          <a:blip r:embed="rId2"/>
          <a:srcRect l="-900" t="-1314" r="-2" b="-36961"/>
          <a:stretch>
            <a:fillRect/>
          </a:stretch>
        </p:blipFill>
        <p:spPr bwMode="auto">
          <a:xfrm>
            <a:off x="285720" y="2714620"/>
            <a:ext cx="8458200" cy="1158875"/>
          </a:xfrm>
          <a:prstGeom prst="rect">
            <a:avLst/>
          </a:prstGeom>
          <a:noFill/>
        </p:spPr>
      </p:pic>
      <p:sp>
        <p:nvSpPr>
          <p:cNvPr id="1331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3319" name="Rectangle 7"/>
          <p:cNvSpPr>
            <a:spLocks noGrp="1" noChangeArrowheads="1"/>
          </p:cNvSpPr>
          <p:nvPr>
            <p:ph type="dt" sz="half" idx="2"/>
          </p:nvPr>
        </p:nvSpPr>
        <p:spPr>
          <a:xfrm>
            <a:off x="685800" y="6324600"/>
            <a:ext cx="1905000" cy="457200"/>
          </a:xfrm>
        </p:spPr>
        <p:txBody>
          <a:bodyPr/>
          <a:lstStyle>
            <a:lvl1pPr>
              <a:defRPr/>
            </a:lvl1pPr>
          </a:lstStyle>
          <a:p>
            <a:endParaRPr lang="tr-TR"/>
          </a:p>
        </p:txBody>
      </p:sp>
      <p:sp>
        <p:nvSpPr>
          <p:cNvPr id="13320" name="Rectangle 8"/>
          <p:cNvSpPr>
            <a:spLocks noGrp="1" noChangeArrowheads="1"/>
          </p:cNvSpPr>
          <p:nvPr>
            <p:ph type="ftr" sz="quarter" idx="3"/>
          </p:nvPr>
        </p:nvSpPr>
        <p:spPr>
          <a:xfrm>
            <a:off x="3124200" y="6324600"/>
            <a:ext cx="2895600" cy="457200"/>
          </a:xfrm>
        </p:spPr>
        <p:txBody>
          <a:bodyPr/>
          <a:lstStyle>
            <a:lvl1pPr>
              <a:defRPr/>
            </a:lvl1pPr>
          </a:lstStyle>
          <a:p>
            <a:endParaRPr lang="tr-TR"/>
          </a:p>
        </p:txBody>
      </p:sp>
      <p:sp>
        <p:nvSpPr>
          <p:cNvPr id="13321" name="Rectangle 9"/>
          <p:cNvSpPr>
            <a:spLocks noGrp="1" noChangeArrowheads="1"/>
          </p:cNvSpPr>
          <p:nvPr>
            <p:ph type="sldNum" sz="quarter" idx="4"/>
          </p:nvPr>
        </p:nvSpPr>
        <p:spPr>
          <a:xfrm>
            <a:off x="6553200" y="6324600"/>
            <a:ext cx="1905000" cy="457200"/>
          </a:xfrm>
        </p:spPr>
        <p:txBody>
          <a:bodyPr/>
          <a:lstStyle>
            <a:lvl1pPr>
              <a:defRPr sz="1400"/>
            </a:lvl1pPr>
          </a:lstStyle>
          <a:p>
            <a:fld id="{9417C9FD-1B36-4EAF-B641-944486644EC8}"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F4B1F1DC-4C47-4820-B887-2FD9809F4A5E}" type="slidenum">
              <a:rPr lang="tr-TR"/>
              <a:pPr/>
              <a:t>‹#›</a:t>
            </a:fld>
            <a:endParaRPr lang="tr-TR"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ACC080D-7E3A-4813-87BA-54FD50E70481}" type="slidenum">
              <a:rPr lang="tr-TR"/>
              <a:pPr/>
              <a:t>‹#›</a:t>
            </a:fld>
            <a:endParaRPr lang="tr-TR"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96100" y="838200"/>
            <a:ext cx="1943100" cy="53784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066800" y="838200"/>
            <a:ext cx="5676900" cy="5378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94755AD-9321-43B3-A458-676526057FC6}" type="slidenum">
              <a:rPr lang="tr-TR"/>
              <a:pPr/>
              <a:t>‹#›</a:t>
            </a:fld>
            <a:endParaRPr lang="tr-TR"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85786" y="714356"/>
            <a:ext cx="8053414" cy="428628"/>
          </a:xfrm>
        </p:spPr>
        <p:txBody>
          <a:bodyPr/>
          <a:lstStyle>
            <a:lvl1pPr>
              <a:defRPr lang="tr-TR" sz="1400"/>
            </a:lvl1pPr>
          </a:lstStyle>
          <a:p>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sz="1400" dirty="0">
              <a:solidFill>
                <a:srgbClr val="000000"/>
              </a:solidFill>
              <a:latin typeface="Arial"/>
              <a:ea typeface="Times New Roman"/>
            </a:endParaRP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1DE94B8-9746-47B0-954A-E82C62B94122}" type="slidenum">
              <a:rPr lang="tr-TR" smtClean="0"/>
              <a:pPr/>
              <a:t>‹#›</a:t>
            </a:fld>
            <a:endParaRPr lang="tr-TR" sz="140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269F8D0-6D71-4934-A173-07DD1A7AE7EF}" type="slidenum">
              <a:rPr lang="tr-TR"/>
              <a:pPr/>
              <a:t>‹#›</a:t>
            </a:fld>
            <a:endParaRPr lang="tr-TR" sz="140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55E3D9B-7866-4BC0-B486-E02EEFC58758}" type="slidenum">
              <a:rPr lang="tr-TR"/>
              <a:pPr/>
              <a:t>‹#›</a:t>
            </a:fld>
            <a:endParaRPr lang="tr-TR"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C9EA993-4122-4410-BC15-BE6FE1D2B33A}" type="slidenum">
              <a:rPr lang="tr-TR"/>
              <a:pPr/>
              <a:t>‹#›</a:t>
            </a:fld>
            <a:endParaRPr lang="tr-TR"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E7509DC-FFF1-4985-A6B5-D72BCC6D67D6}" type="slidenum">
              <a:rPr lang="tr-TR"/>
              <a:pPr/>
              <a:t>‹#›</a:t>
            </a:fld>
            <a:endParaRPr lang="tr-TR"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2B1A309B-5906-4183-B0B0-5648D824D6D0}" type="slidenum">
              <a:rPr lang="tr-TR"/>
              <a:pPr/>
              <a:t>‹#›</a:t>
            </a:fld>
            <a:endParaRPr lang="tr-TR"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3F00BE53-0386-4E26-B1B3-7C0143DDB6E1}" type="slidenum">
              <a:rPr lang="tr-TR"/>
              <a:pPr/>
              <a:t>‹#›</a:t>
            </a:fld>
            <a:endParaRPr lang="tr-TR"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C51A519A-D1B1-43DC-8D6F-883804CE75D0}" type="slidenum">
              <a:rPr lang="tr-TR"/>
              <a:pPr/>
              <a:t>‹#›</a:t>
            </a:fld>
            <a:endParaRPr lang="tr-TR"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lang="tr-TR"/>
          </a:p>
        </p:txBody>
      </p:sp>
      <p:sp>
        <p:nvSpPr>
          <p:cNvPr id="12291"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sp>
        <p:nvSpPr>
          <p:cNvPr id="12292" name="Rectangle 4"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3" name="Rectangle 5"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4" name="Rectangle 6"/>
          <p:cNvSpPr>
            <a:spLocks noGrp="1" noChangeArrowheads="1"/>
          </p:cNvSpPr>
          <p:nvPr>
            <p:ph type="title"/>
          </p:nvPr>
        </p:nvSpPr>
        <p:spPr bwMode="auto">
          <a:xfrm>
            <a:off x="1066800" y="838200"/>
            <a:ext cx="7772400" cy="3047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dirty="0" smtClean="0"/>
          </a:p>
        </p:txBody>
      </p:sp>
      <p:sp>
        <p:nvSpPr>
          <p:cNvPr id="12295"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defRPr>
            </a:lvl1pPr>
          </a:lstStyle>
          <a:p>
            <a:endParaRPr lang="tr-TR"/>
          </a:p>
        </p:txBody>
      </p:sp>
      <p:sp>
        <p:nvSpPr>
          <p:cNvPr id="12296"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defRPr>
            </a:lvl1pPr>
          </a:lstStyle>
          <a:p>
            <a:endParaRPr lang="tr-TR"/>
          </a:p>
        </p:txBody>
      </p:sp>
      <p:pic>
        <p:nvPicPr>
          <p:cNvPr id="12297" name="Picture 9" descr="anabnr2"/>
          <p:cNvPicPr>
            <a:picLocks noChangeAspect="1" noChangeArrowheads="1"/>
          </p:cNvPicPr>
          <p:nvPr/>
        </p:nvPicPr>
        <p:blipFill>
          <a:blip r:embed="rId15"/>
          <a:srcRect/>
          <a:stretch>
            <a:fillRect/>
          </a:stretch>
        </p:blipFill>
        <p:spPr bwMode="auto">
          <a:xfrm>
            <a:off x="1228725" y="0"/>
            <a:ext cx="7915275" cy="754063"/>
          </a:xfrm>
          <a:prstGeom prst="rect">
            <a:avLst/>
          </a:prstGeom>
          <a:noFill/>
        </p:spPr>
      </p:pic>
      <p:sp>
        <p:nvSpPr>
          <p:cNvPr id="12298"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2299"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defRPr>
            </a:lvl1pPr>
          </a:lstStyle>
          <a:p>
            <a:fld id="{D1DE94B8-9746-47B0-954A-E82C62B94122}" type="slidenum">
              <a:rPr lang="tr-TR"/>
              <a:pPr/>
              <a:t>‹#›</a:t>
            </a:fld>
            <a:endParaRPr lang="tr-TR" sz="1400"/>
          </a:p>
        </p:txBody>
      </p:sp>
      <p:sp>
        <p:nvSpPr>
          <p:cNvPr id="12300"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indent="0" algn="l" defTabSz="914400" rtl="0" eaLnBrk="1" fontAlgn="base" latinLnBrk="0" hangingPunct="1">
        <a:lnSpc>
          <a:spcPct val="100000"/>
        </a:lnSpc>
        <a:spcBef>
          <a:spcPct val="0"/>
        </a:spcBef>
        <a:spcAft>
          <a:spcPct val="0"/>
        </a:spcAft>
        <a:buClrTx/>
        <a:buSzTx/>
        <a:buFontTx/>
        <a:buNone/>
        <a:tabLst/>
        <a:defRPr lang="tr-TR" sz="2000" b="1" i="1" smtClean="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68B75-2442-426F-A1B7-CAE78DFE764A}"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15F16-870E-4D77-A18B-48A0BDD996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E964B-438C-4CF5-A7D0-B9B97E1780FB}"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59DF7-6553-4E64-9A54-9C5649B4487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285720" y="571480"/>
            <a:ext cx="8626475" cy="1071571"/>
          </a:xfrm>
        </p:spPr>
        <p:txBody>
          <a:bodyPr/>
          <a:lstStyle/>
          <a:p>
            <a:pPr algn="ctr"/>
            <a:r>
              <a:rPr lang="tr-TR" sz="3200" b="1" dirty="0" smtClean="0"/>
              <a:t>MUTLU YAŞAM, BAŞARILI KARİYER</a:t>
            </a:r>
            <a:r>
              <a:rPr lang="tr-TR" sz="3200" dirty="0" smtClean="0"/>
              <a:t/>
            </a:r>
            <a:br>
              <a:rPr lang="tr-TR" sz="3200" dirty="0" smtClean="0"/>
            </a:br>
            <a:r>
              <a:rPr lang="tr-TR" sz="3200" b="1" dirty="0" smtClean="0"/>
              <a:t>#</a:t>
            </a:r>
            <a:r>
              <a:rPr lang="tr-TR" sz="3200" b="1" dirty="0" err="1" smtClean="0"/>
              <a:t>güncellemenizvar</a:t>
            </a:r>
            <a:endParaRPr lang="tr-TR" sz="3200" dirty="0"/>
          </a:p>
        </p:txBody>
      </p:sp>
      <p:sp>
        <p:nvSpPr>
          <p:cNvPr id="17411" name="Rectangle 3"/>
          <p:cNvSpPr>
            <a:spLocks noGrp="1" noChangeArrowheads="1"/>
          </p:cNvSpPr>
          <p:nvPr>
            <p:ph type="subTitle" idx="4294967295"/>
          </p:nvPr>
        </p:nvSpPr>
        <p:spPr>
          <a:xfrm>
            <a:off x="357158" y="4286256"/>
            <a:ext cx="8424862" cy="1143008"/>
          </a:xfrm>
        </p:spPr>
        <p:txBody>
          <a:bodyPr/>
          <a:lstStyle/>
          <a:p>
            <a:pPr algn="ctr">
              <a:buNone/>
            </a:pPr>
            <a:r>
              <a:rPr lang="tr-TR" sz="2800" b="1" dirty="0" smtClean="0">
                <a:solidFill>
                  <a:srgbClr val="002060"/>
                </a:solidFill>
              </a:rPr>
              <a:t>BÖLÜM 5</a:t>
            </a:r>
          </a:p>
          <a:p>
            <a:pPr algn="ctr">
              <a:buNone/>
            </a:pPr>
            <a:r>
              <a:rPr lang="tr-TR" sz="2800" b="1" dirty="0" smtClean="0">
                <a:solidFill>
                  <a:srgbClr val="002060"/>
                </a:solidFill>
              </a:rPr>
              <a:t>HERKES İÇİN YETENEK İNŞASI VE BAŞARI</a:t>
            </a:r>
            <a:endParaRPr lang="tr-TR" sz="2800" b="1" dirty="0">
              <a:solidFill>
                <a:srgbClr val="002060"/>
              </a:solidFill>
            </a:endParaRPr>
          </a:p>
        </p:txBody>
      </p:sp>
      <p:sp>
        <p:nvSpPr>
          <p:cNvPr id="4" name="Rectangle 2"/>
          <p:cNvSpPr txBox="1">
            <a:spLocks noChangeArrowheads="1"/>
          </p:cNvSpPr>
          <p:nvPr/>
        </p:nvSpPr>
        <p:spPr bwMode="auto">
          <a:xfrm>
            <a:off x="342930" y="2143116"/>
            <a:ext cx="8443912" cy="5715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b="1" i="0" u="none" strike="noStrike" kern="0" cap="none" spc="0" normalizeH="0" baseline="0" noProof="0" dirty="0" smtClean="0">
                <a:ln>
                  <a:noFill/>
                </a:ln>
                <a:solidFill>
                  <a:srgbClr val="002060"/>
                </a:solidFill>
                <a:effectLst/>
                <a:uLnTx/>
                <a:uFillTx/>
                <a:latin typeface="+mj-lt"/>
                <a:ea typeface="+mj-ea"/>
                <a:cs typeface="+mj-cs"/>
              </a:rPr>
              <a:t>Prof. Dr. Hüseyin GÜL</a:t>
            </a:r>
            <a:endParaRPr kumimoji="0" lang="tr-TR" b="1" i="0" u="none" strike="noStrike" kern="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3100" dirty="0">
                <a:solidFill>
                  <a:srgbClr val="002060"/>
                </a:solidFill>
              </a:rPr>
              <a:t>Kişisel Sosyal Medya Hesabı Sahipliği ve Riskleri</a:t>
            </a:r>
          </a:p>
        </p:txBody>
      </p:sp>
      <p:sp>
        <p:nvSpPr>
          <p:cNvPr id="20483" name="Rectangle 3"/>
          <p:cNvSpPr>
            <a:spLocks noGrp="1" noChangeArrowheads="1"/>
          </p:cNvSpPr>
          <p:nvPr>
            <p:ph type="body" idx="1"/>
          </p:nvPr>
        </p:nvSpPr>
        <p:spPr>
          <a:xfrm>
            <a:off x="357158" y="1428736"/>
            <a:ext cx="8643966" cy="3500462"/>
          </a:xfrm>
        </p:spPr>
        <p:txBody>
          <a:bodyPr/>
          <a:lstStyle/>
          <a:p>
            <a:pPr>
              <a:spcBef>
                <a:spcPts val="0"/>
              </a:spcBef>
              <a:spcAft>
                <a:spcPts val="600"/>
              </a:spcAft>
            </a:pPr>
            <a:r>
              <a:rPr lang="tr-TR" sz="2800" b="1" i="1" dirty="0" smtClean="0">
                <a:solidFill>
                  <a:srgbClr val="C00000"/>
                </a:solidFill>
              </a:rPr>
              <a:t>Dijital medyayı dikkatsiz ve yanlış kullananlar, yaşamın her alanında da başarısız olmaktadır.</a:t>
            </a:r>
          </a:p>
          <a:p>
            <a:pPr>
              <a:spcBef>
                <a:spcPts val="0"/>
              </a:spcBef>
              <a:spcAft>
                <a:spcPts val="600"/>
              </a:spcAft>
            </a:pPr>
            <a:r>
              <a:rPr lang="tr-TR" sz="2800" b="1" dirty="0" smtClean="0"/>
              <a:t>Dijital bağımlılık, disiplinli, odaklanarak ve bölünmeden çalışmayı olanaksız kılar. </a:t>
            </a:r>
          </a:p>
          <a:p>
            <a:pPr>
              <a:spcBef>
                <a:spcPts val="0"/>
              </a:spcBef>
              <a:spcAft>
                <a:spcPts val="600"/>
              </a:spcAft>
            </a:pPr>
            <a:r>
              <a:rPr lang="tr-TR" sz="2800" b="1" dirty="0" smtClean="0">
                <a:solidFill>
                  <a:srgbClr val="0070C0"/>
                </a:solidFill>
              </a:rPr>
              <a:t>Okulda, işte başarıyı ve yenilikçiliği düşürür. </a:t>
            </a:r>
          </a:p>
          <a:p>
            <a:pPr>
              <a:spcBef>
                <a:spcPts val="0"/>
              </a:spcBef>
              <a:spcAft>
                <a:spcPts val="600"/>
              </a:spcAft>
            </a:pPr>
            <a:r>
              <a:rPr lang="tr-TR" sz="2800" b="1" dirty="0" smtClean="0">
                <a:solidFill>
                  <a:srgbClr val="C00000"/>
                </a:solidFill>
              </a:rPr>
              <a:t>Aile ve sosyal hayatınız, günlük hayatınız, uyku düzeniniz ve sağlığınız zarar görür.</a:t>
            </a:r>
            <a:endParaRPr lang="tr-TR" sz="2800" b="1" i="1" dirty="0" smtClean="0">
              <a:solidFill>
                <a:srgbClr val="C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1857356" y="2071678"/>
            <a:ext cx="5587981" cy="503238"/>
          </a:xfrm>
        </p:spPr>
        <p:txBody>
          <a:bodyPr/>
          <a:lstStyle/>
          <a:p>
            <a:r>
              <a:rPr sz="3200" smtClean="0">
                <a:solidFill>
                  <a:srgbClr val="D38E03"/>
                </a:solidFill>
              </a:rPr>
              <a:t>5. Bölüm </a:t>
            </a:r>
            <a:r>
              <a:rPr lang="tr-TR" sz="3200" dirty="0" smtClean="0">
                <a:solidFill>
                  <a:srgbClr val="D38E03"/>
                </a:solidFill>
              </a:rPr>
              <a:t>Sonu </a:t>
            </a:r>
            <a:r>
              <a:rPr sz="3200" smtClean="0">
                <a:solidFill>
                  <a:srgbClr val="D38E03"/>
                </a:solidFill>
              </a:rPr>
              <a:t>– </a:t>
            </a:r>
            <a:r>
              <a:rPr lang="tr-TR" sz="3200" dirty="0" smtClean="0">
                <a:solidFill>
                  <a:srgbClr val="D38E03"/>
                </a:solidFill>
              </a:rPr>
              <a:t>Teşekkürler</a:t>
            </a:r>
            <a:endParaRPr lang="tr-TR" sz="3200" dirty="0">
              <a:solidFill>
                <a:srgbClr val="D38E0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l="15922" t="10742" r="17642" b="10156"/>
          <a:stretch>
            <a:fillRect/>
          </a:stretch>
        </p:blipFill>
        <p:spPr bwMode="auto">
          <a:xfrm>
            <a:off x="428596" y="785794"/>
            <a:ext cx="8643998" cy="57864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20688"/>
            <a:ext cx="8515350" cy="695340"/>
          </a:xfrm>
        </p:spPr>
        <p:txBody>
          <a:bodyPr/>
          <a:lstStyle/>
          <a:p>
            <a:pPr lvl="0"/>
            <a:r>
              <a:rPr sz="3200" dirty="0">
                <a:solidFill>
                  <a:srgbClr val="002060"/>
                </a:solidFill>
              </a:rPr>
              <a:t>Başarılı Bir Kişiliğin Temel Öğeleri</a:t>
            </a:r>
          </a:p>
        </p:txBody>
      </p:sp>
      <p:sp>
        <p:nvSpPr>
          <p:cNvPr id="20483" name="Rectangle 3"/>
          <p:cNvSpPr>
            <a:spLocks noGrp="1" noChangeArrowheads="1"/>
          </p:cNvSpPr>
          <p:nvPr>
            <p:ph type="body" idx="1"/>
          </p:nvPr>
        </p:nvSpPr>
        <p:spPr>
          <a:xfrm>
            <a:off x="357158" y="1340768"/>
            <a:ext cx="8643966" cy="5214974"/>
          </a:xfrm>
        </p:spPr>
        <p:txBody>
          <a:bodyPr/>
          <a:lstStyle/>
          <a:p>
            <a:pPr>
              <a:spcBef>
                <a:spcPts val="0"/>
              </a:spcBef>
            </a:pPr>
            <a:r>
              <a:rPr lang="tr-TR" sz="2400" b="1" dirty="0" smtClean="0">
                <a:solidFill>
                  <a:srgbClr val="070605"/>
                </a:solidFill>
              </a:rPr>
              <a:t>Vizyonu, amaçları ve bunları gerçekleştirmek için planı vardır. </a:t>
            </a:r>
          </a:p>
          <a:p>
            <a:pPr lvl="0">
              <a:spcBef>
                <a:spcPts val="0"/>
              </a:spcBef>
            </a:pPr>
            <a:r>
              <a:rPr lang="tr-TR" sz="2400" b="1" dirty="0" smtClean="0">
                <a:solidFill>
                  <a:srgbClr val="0070C0"/>
                </a:solidFill>
              </a:rPr>
              <a:t>Olasılıklara, olanaklara ve fırsat pencerelerine odaklanır.</a:t>
            </a:r>
          </a:p>
          <a:p>
            <a:pPr>
              <a:spcBef>
                <a:spcPts val="0"/>
              </a:spcBef>
            </a:pPr>
            <a:r>
              <a:rPr lang="tr-TR" sz="2400" b="1" dirty="0" smtClean="0">
                <a:solidFill>
                  <a:srgbClr val="C00000"/>
                </a:solidFill>
              </a:rPr>
              <a:t>Kararlı, ısrarcı ve disiplinli bir şekilde hedeflerini gerçekleştirmeye çalışır.</a:t>
            </a:r>
          </a:p>
          <a:p>
            <a:pPr>
              <a:spcBef>
                <a:spcPts val="0"/>
              </a:spcBef>
            </a:pPr>
            <a:r>
              <a:rPr lang="tr-TR" sz="2400" b="1" dirty="0" smtClean="0">
                <a:solidFill>
                  <a:srgbClr val="070605"/>
                </a:solidFill>
              </a:rPr>
              <a:t>Yaşamda ve insanlarda olumlu yönlere odaklanır.</a:t>
            </a:r>
          </a:p>
          <a:p>
            <a:pPr lvl="0">
              <a:spcBef>
                <a:spcPts val="0"/>
              </a:spcBef>
            </a:pPr>
            <a:r>
              <a:rPr lang="tr-TR" sz="2400" b="1" dirty="0" smtClean="0">
                <a:solidFill>
                  <a:srgbClr val="0070C0"/>
                </a:solidFill>
              </a:rPr>
              <a:t>Sorumluluk almaktan ve denemekten korkmaz.</a:t>
            </a:r>
          </a:p>
          <a:p>
            <a:pPr>
              <a:spcBef>
                <a:spcPts val="0"/>
              </a:spcBef>
            </a:pPr>
            <a:r>
              <a:rPr lang="tr-TR" sz="2400" b="1" dirty="0" smtClean="0">
                <a:solidFill>
                  <a:srgbClr val="C00000"/>
                </a:solidFill>
              </a:rPr>
              <a:t>İyi karakter sahibidir. Güven duyar ve verir.</a:t>
            </a:r>
          </a:p>
          <a:p>
            <a:pPr>
              <a:spcBef>
                <a:spcPts val="0"/>
              </a:spcBef>
            </a:pPr>
            <a:r>
              <a:rPr lang="tr-TR" sz="2400" b="1" dirty="0" smtClean="0">
                <a:solidFill>
                  <a:srgbClr val="070605"/>
                </a:solidFill>
              </a:rPr>
              <a:t>Bulunduğu ortama değer ve enerji katar.</a:t>
            </a:r>
          </a:p>
          <a:p>
            <a:pPr lvl="0">
              <a:spcBef>
                <a:spcPts val="0"/>
              </a:spcBef>
            </a:pPr>
            <a:r>
              <a:rPr lang="tr-TR" sz="2400" b="1" dirty="0" smtClean="0">
                <a:solidFill>
                  <a:srgbClr val="0070C0"/>
                </a:solidFill>
              </a:rPr>
              <a:t>Kendini geliştirmeye, öğrenmeye açıktır.</a:t>
            </a:r>
          </a:p>
          <a:p>
            <a:pPr>
              <a:spcBef>
                <a:spcPts val="0"/>
              </a:spcBef>
            </a:pPr>
            <a:r>
              <a:rPr lang="tr-TR" sz="2400" b="1" dirty="0" smtClean="0">
                <a:solidFill>
                  <a:srgbClr val="C00000"/>
                </a:solidFill>
              </a:rPr>
              <a:t>Yenilikçi ve çözüm odaklı düşünür.</a:t>
            </a:r>
          </a:p>
          <a:p>
            <a:pPr>
              <a:spcBef>
                <a:spcPts val="0"/>
              </a:spcBef>
            </a:pPr>
            <a:r>
              <a:rPr lang="tr-TR" sz="2400" b="1" dirty="0" smtClean="0">
                <a:solidFill>
                  <a:srgbClr val="070605"/>
                </a:solidFill>
              </a:rPr>
              <a:t>Özgüvenli, </a:t>
            </a:r>
            <a:r>
              <a:rPr lang="tr-TR" sz="2400" b="1" dirty="0" err="1" smtClean="0">
                <a:solidFill>
                  <a:srgbClr val="070605"/>
                </a:solidFill>
              </a:rPr>
              <a:t>özbilinçli</a:t>
            </a:r>
            <a:r>
              <a:rPr lang="tr-TR" sz="2400" b="1" dirty="0" smtClean="0">
                <a:solidFill>
                  <a:srgbClr val="070605"/>
                </a:solidFill>
              </a:rPr>
              <a:t> ve saygılıdır.</a:t>
            </a:r>
          </a:p>
          <a:p>
            <a:pPr>
              <a:spcBef>
                <a:spcPts val="0"/>
              </a:spcBef>
            </a:pPr>
            <a:r>
              <a:rPr lang="tr-TR" sz="2400" b="1" dirty="0" smtClean="0">
                <a:solidFill>
                  <a:srgbClr val="0070C0"/>
                </a:solidFill>
              </a:rPr>
              <a:t>Takım çalışmasına yatkındır.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548680"/>
            <a:ext cx="8515350" cy="695340"/>
          </a:xfrm>
        </p:spPr>
        <p:txBody>
          <a:bodyPr/>
          <a:lstStyle/>
          <a:p>
            <a:pPr lvl="0"/>
            <a:r>
              <a:rPr sz="3000" dirty="0">
                <a:solidFill>
                  <a:srgbClr val="002060"/>
                </a:solidFill>
              </a:rPr>
              <a:t>Yetenek Geliştirme ve Çoklu Yetenek Sahibi Olma</a:t>
            </a:r>
          </a:p>
        </p:txBody>
      </p:sp>
      <p:sp>
        <p:nvSpPr>
          <p:cNvPr id="20483" name="Rectangle 3"/>
          <p:cNvSpPr>
            <a:spLocks noGrp="1" noChangeArrowheads="1"/>
          </p:cNvSpPr>
          <p:nvPr>
            <p:ph type="body" idx="1"/>
          </p:nvPr>
        </p:nvSpPr>
        <p:spPr>
          <a:xfrm>
            <a:off x="357158" y="1268760"/>
            <a:ext cx="8643966" cy="5214974"/>
          </a:xfrm>
        </p:spPr>
        <p:txBody>
          <a:bodyPr/>
          <a:lstStyle/>
          <a:p>
            <a:pPr lvl="0">
              <a:spcBef>
                <a:spcPts val="0"/>
              </a:spcBef>
            </a:pPr>
            <a:r>
              <a:rPr lang="tr-TR" sz="2400" b="1" dirty="0" smtClean="0"/>
              <a:t>Özgüven sahibi olma ve </a:t>
            </a:r>
            <a:r>
              <a:rPr lang="tr-TR" sz="2400" b="1" dirty="0" smtClean="0">
                <a:solidFill>
                  <a:srgbClr val="C00000"/>
                </a:solidFill>
              </a:rPr>
              <a:t>stratejik düşünebilme</a:t>
            </a:r>
          </a:p>
          <a:p>
            <a:pPr lvl="0">
              <a:spcBef>
                <a:spcPts val="0"/>
              </a:spcBef>
            </a:pPr>
            <a:r>
              <a:rPr lang="tr-TR" sz="2400" b="1" dirty="0" smtClean="0">
                <a:solidFill>
                  <a:srgbClr val="0070C0"/>
                </a:solidFill>
              </a:rPr>
              <a:t>Sosyal sorumluluk alabilme, </a:t>
            </a:r>
          </a:p>
          <a:p>
            <a:pPr lvl="0">
              <a:spcBef>
                <a:spcPts val="0"/>
              </a:spcBef>
            </a:pPr>
            <a:r>
              <a:rPr lang="tr-TR" sz="2400" b="1" dirty="0" smtClean="0"/>
              <a:t>İnisiyatif alabilme ve </a:t>
            </a:r>
            <a:r>
              <a:rPr lang="tr-TR" sz="2400" b="1" i="1" dirty="0" smtClean="0"/>
              <a:t>liderlik</a:t>
            </a:r>
          </a:p>
          <a:p>
            <a:pPr lvl="0">
              <a:spcBef>
                <a:spcPts val="0"/>
              </a:spcBef>
            </a:pPr>
            <a:r>
              <a:rPr lang="tr-TR" sz="2400" b="1" dirty="0" smtClean="0">
                <a:solidFill>
                  <a:srgbClr val="C00000"/>
                </a:solidFill>
              </a:rPr>
              <a:t>Yaptığı işte daha iyiyi arama, </a:t>
            </a:r>
          </a:p>
          <a:p>
            <a:pPr lvl="0">
              <a:spcBef>
                <a:spcPts val="0"/>
              </a:spcBef>
            </a:pPr>
            <a:r>
              <a:rPr lang="tr-TR" sz="2400" b="1" dirty="0" err="1" smtClean="0">
                <a:solidFill>
                  <a:srgbClr val="0070C0"/>
                </a:solidFill>
              </a:rPr>
              <a:t>Empatik</a:t>
            </a:r>
            <a:r>
              <a:rPr lang="tr-TR" sz="2400" b="1" dirty="0" smtClean="0">
                <a:solidFill>
                  <a:srgbClr val="0070C0"/>
                </a:solidFill>
              </a:rPr>
              <a:t> düşünme ve davranma</a:t>
            </a:r>
          </a:p>
          <a:p>
            <a:pPr lvl="0">
              <a:spcBef>
                <a:spcPts val="0"/>
              </a:spcBef>
            </a:pPr>
            <a:r>
              <a:rPr lang="tr-TR" sz="2400" b="1" dirty="0" smtClean="0"/>
              <a:t>Ekip çalışması ve işbirliği yapabilme</a:t>
            </a:r>
          </a:p>
          <a:p>
            <a:pPr lvl="0">
              <a:spcBef>
                <a:spcPts val="0"/>
              </a:spcBef>
            </a:pPr>
            <a:r>
              <a:rPr lang="tr-TR" sz="2400" b="1" dirty="0" smtClean="0">
                <a:solidFill>
                  <a:srgbClr val="C00000"/>
                </a:solidFill>
              </a:rPr>
              <a:t>Sürekli gelişme ve eğitime açık olma</a:t>
            </a:r>
          </a:p>
          <a:p>
            <a:pPr lvl="0">
              <a:spcBef>
                <a:spcPts val="0"/>
              </a:spcBef>
            </a:pPr>
            <a:r>
              <a:rPr lang="tr-TR" sz="2400" b="1" dirty="0" smtClean="0">
                <a:solidFill>
                  <a:srgbClr val="0070C0"/>
                </a:solidFill>
              </a:rPr>
              <a:t>Karşındakine güven duyma ve verme </a:t>
            </a:r>
          </a:p>
          <a:p>
            <a:pPr lvl="0">
              <a:spcBef>
                <a:spcPts val="0"/>
              </a:spcBef>
            </a:pPr>
            <a:r>
              <a:rPr lang="tr-TR" sz="2400" b="1" dirty="0" smtClean="0"/>
              <a:t>Makul mantıklı ve sağduyulu düşünme</a:t>
            </a:r>
          </a:p>
          <a:p>
            <a:pPr lvl="0">
              <a:spcBef>
                <a:spcPts val="0"/>
              </a:spcBef>
            </a:pPr>
            <a:r>
              <a:rPr lang="tr-TR" sz="2400" b="1" dirty="0" smtClean="0">
                <a:solidFill>
                  <a:srgbClr val="C00000"/>
                </a:solidFill>
              </a:rPr>
              <a:t>Dönüşümü anlama, kabul ve yönetebilme</a:t>
            </a:r>
          </a:p>
          <a:p>
            <a:pPr lvl="0">
              <a:spcBef>
                <a:spcPts val="0"/>
              </a:spcBef>
            </a:pPr>
            <a:r>
              <a:rPr lang="tr-TR" sz="2400" b="1" dirty="0" smtClean="0">
                <a:solidFill>
                  <a:srgbClr val="0070C0"/>
                </a:solidFill>
              </a:rPr>
              <a:t>Yenilikçi ve yaratıcı düşünme ve yaklaşım</a:t>
            </a:r>
          </a:p>
          <a:p>
            <a:pPr lvl="0">
              <a:spcBef>
                <a:spcPts val="0"/>
              </a:spcBef>
            </a:pPr>
            <a:r>
              <a:rPr lang="tr-TR" sz="2400" b="1" dirty="0" smtClean="0"/>
              <a:t>Etkili iletişim, düzgün ve akıcı konuşabilme</a:t>
            </a:r>
          </a:p>
          <a:p>
            <a:pPr lvl="0">
              <a:spcBef>
                <a:spcPts val="0"/>
              </a:spcBef>
            </a:pPr>
            <a:r>
              <a:rPr lang="tr-TR" sz="2400" b="1" dirty="0" smtClean="0">
                <a:solidFill>
                  <a:srgbClr val="C00000"/>
                </a:solidFill>
              </a:rPr>
              <a:t>İngilizce ve diğer faydalı başka bir ikinci dil bilgisi</a:t>
            </a:r>
          </a:p>
          <a:p>
            <a:pPr lvl="0">
              <a:spcBef>
                <a:spcPts val="0"/>
              </a:spcBef>
            </a:pPr>
            <a:r>
              <a:rPr lang="tr-TR" sz="2400" b="1" dirty="0" smtClean="0">
                <a:solidFill>
                  <a:srgbClr val="0070C0"/>
                </a:solidFill>
              </a:rPr>
              <a:t>Bilimsel araştırma ve etkili rapor yazma</a:t>
            </a:r>
          </a:p>
          <a:p>
            <a:pPr>
              <a:spcBef>
                <a:spcPts val="0"/>
              </a:spcBef>
            </a:pPr>
            <a:endParaRPr lang="tr-TR" sz="2400" b="1" dirty="0" smtClean="0">
              <a:solidFill>
                <a:srgbClr val="0070C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3000" dirty="0">
                <a:solidFill>
                  <a:srgbClr val="002060"/>
                </a:solidFill>
              </a:rPr>
              <a:t>Yetenek Geliştirme ve Çoklu Yetenek Sahibi Olma</a:t>
            </a:r>
          </a:p>
        </p:txBody>
      </p:sp>
      <p:sp>
        <p:nvSpPr>
          <p:cNvPr id="20483" name="Rectangle 3"/>
          <p:cNvSpPr>
            <a:spLocks noGrp="1" noChangeArrowheads="1"/>
          </p:cNvSpPr>
          <p:nvPr>
            <p:ph type="body" idx="1"/>
          </p:nvPr>
        </p:nvSpPr>
        <p:spPr>
          <a:xfrm>
            <a:off x="357158" y="1340768"/>
            <a:ext cx="8643966" cy="4643470"/>
          </a:xfrm>
        </p:spPr>
        <p:txBody>
          <a:bodyPr/>
          <a:lstStyle/>
          <a:p>
            <a:pPr lvl="0"/>
            <a:r>
              <a:rPr lang="tr-TR" sz="2800" b="1" dirty="0" smtClean="0">
                <a:solidFill>
                  <a:srgbClr val="C00000"/>
                </a:solidFill>
              </a:rPr>
              <a:t>Çoklu yetenek sahipleri, duygusal, sosyal ve doğal gibi çoklu zeka yapısı dengeli ve gelişmiş, meraklı, değişimci, hem tekil çalışma hem de ekip çalışması yapabilen, ilişkilerde başarılı, kendine özgü, yaratıcı, elinden birçok iş gelen bu işlerden tat alan, sorun-çözme odaklı kişilerdir. </a:t>
            </a:r>
          </a:p>
          <a:p>
            <a:pPr lvl="0"/>
            <a:r>
              <a:rPr lang="tr-TR" sz="2800" b="1" dirty="0" smtClean="0">
                <a:solidFill>
                  <a:srgbClr val="070605"/>
                </a:solidFill>
              </a:rPr>
              <a:t>İlgileri, yaptıkları faaliyetler, yetenek ve becerileri çeşitlidir. </a:t>
            </a:r>
          </a:p>
          <a:p>
            <a:pPr lvl="0"/>
            <a:r>
              <a:rPr lang="tr-TR" sz="2800" b="1" dirty="0" smtClean="0">
                <a:solidFill>
                  <a:srgbClr val="0070C0"/>
                </a:solidFill>
              </a:rPr>
              <a:t>Çok farklı şeylerle ilgilendikleri için fiziksel ve zihinsel olarak daha zinde olma eğilimdedirler. </a:t>
            </a:r>
            <a:endParaRPr lang="tr-TR" sz="2800" b="1" dirty="0">
              <a:solidFill>
                <a:srgbClr val="0070C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3000" dirty="0">
                <a:solidFill>
                  <a:srgbClr val="002060"/>
                </a:solidFill>
              </a:rPr>
              <a:t>Yetenek Geliştirme ve Çoklu Yetenek Sahibi Olma</a:t>
            </a:r>
          </a:p>
        </p:txBody>
      </p:sp>
      <p:sp>
        <p:nvSpPr>
          <p:cNvPr id="20483" name="Rectangle 3"/>
          <p:cNvSpPr>
            <a:spLocks noGrp="1" noChangeArrowheads="1"/>
          </p:cNvSpPr>
          <p:nvPr>
            <p:ph type="body" idx="1"/>
          </p:nvPr>
        </p:nvSpPr>
        <p:spPr>
          <a:xfrm>
            <a:off x="357158" y="1428736"/>
            <a:ext cx="8643966" cy="4643470"/>
          </a:xfrm>
        </p:spPr>
        <p:txBody>
          <a:bodyPr/>
          <a:lstStyle/>
          <a:p>
            <a:pPr lvl="0"/>
            <a:r>
              <a:rPr lang="tr-TR" sz="2800" b="1" i="1" dirty="0" smtClean="0">
                <a:solidFill>
                  <a:srgbClr val="0070C0"/>
                </a:solidFill>
                <a:cs typeface="Arial" pitchFamily="34" charset="0"/>
              </a:rPr>
              <a:t>Bir uzmanlık sahibi olmak, çoklu yetenek sahibi olmaya engel değil.</a:t>
            </a:r>
          </a:p>
          <a:p>
            <a:pPr lvl="0"/>
            <a:r>
              <a:rPr lang="tr-TR" sz="2800" b="1" dirty="0" smtClean="0">
                <a:solidFill>
                  <a:srgbClr val="C00000"/>
                </a:solidFill>
                <a:ea typeface="Times New Roman" pitchFamily="18" charset="0"/>
                <a:cs typeface="Arial" pitchFamily="34" charset="0"/>
              </a:rPr>
              <a:t>Çoklu yetenek sahibi olmak </a:t>
            </a:r>
          </a:p>
          <a:p>
            <a:pPr marL="702900" lvl="2">
              <a:lnSpc>
                <a:spcPts val="3100"/>
              </a:lnSpc>
              <a:spcBef>
                <a:spcPts val="300"/>
              </a:spcBef>
              <a:spcAft>
                <a:spcPts val="0"/>
              </a:spcAft>
              <a:buFont typeface="Wingdings" pitchFamily="2" charset="2"/>
              <a:buChar char="Ø"/>
            </a:pPr>
            <a:r>
              <a:rPr lang="tr-TR" sz="2100" b="1" i="1" dirty="0" smtClean="0">
                <a:ea typeface="Times New Roman" pitchFamily="18" charset="0"/>
                <a:cs typeface="Arial" pitchFamily="34" charset="0"/>
              </a:rPr>
              <a:t>İş bulmayı ve değiştirmeyi</a:t>
            </a:r>
            <a:r>
              <a:rPr lang="tr-TR" sz="2100" b="1" dirty="0" smtClean="0">
                <a:ea typeface="Times New Roman" pitchFamily="18" charset="0"/>
                <a:cs typeface="Arial" pitchFamily="34" charset="0"/>
              </a:rPr>
              <a:t> kolaylaştırır,</a:t>
            </a:r>
          </a:p>
          <a:p>
            <a:pPr marL="702900" lvl="2">
              <a:lnSpc>
                <a:spcPts val="3100"/>
              </a:lnSpc>
              <a:spcBef>
                <a:spcPts val="300"/>
              </a:spcBef>
              <a:spcAft>
                <a:spcPts val="0"/>
              </a:spcAft>
              <a:buFont typeface="Wingdings" pitchFamily="2" charset="2"/>
              <a:buChar char="Ø"/>
            </a:pPr>
            <a:r>
              <a:rPr lang="tr-TR" sz="2100" b="1" i="1" dirty="0" smtClean="0">
                <a:solidFill>
                  <a:srgbClr val="0070C0"/>
                </a:solidFill>
                <a:ea typeface="Times New Roman" pitchFamily="18" charset="0"/>
                <a:cs typeface="Arial" pitchFamily="34" charset="0"/>
              </a:rPr>
              <a:t>İş uyumunu, memnuniyetini ve doyumunu artırır,</a:t>
            </a:r>
          </a:p>
          <a:p>
            <a:pPr marL="702900" lvl="2">
              <a:lnSpc>
                <a:spcPts val="3100"/>
              </a:lnSpc>
              <a:spcBef>
                <a:spcPts val="300"/>
              </a:spcBef>
              <a:spcAft>
                <a:spcPts val="0"/>
              </a:spcAft>
              <a:buFont typeface="Wingdings" pitchFamily="2" charset="2"/>
              <a:buChar char="Ø"/>
            </a:pPr>
            <a:r>
              <a:rPr lang="tr-TR" sz="2100" b="1" dirty="0" smtClean="0">
                <a:solidFill>
                  <a:srgbClr val="C00000"/>
                </a:solidFill>
                <a:ea typeface="Times New Roman" pitchFamily="18" charset="0"/>
                <a:cs typeface="Arial" pitchFamily="34" charset="0"/>
              </a:rPr>
              <a:t>İşte yaratıcı ve yenilikçiliği geliştirir,</a:t>
            </a:r>
          </a:p>
          <a:p>
            <a:pPr marL="702900" lvl="2">
              <a:lnSpc>
                <a:spcPts val="3100"/>
              </a:lnSpc>
              <a:spcBef>
                <a:spcPts val="300"/>
              </a:spcBef>
              <a:spcAft>
                <a:spcPts val="0"/>
              </a:spcAft>
              <a:buFont typeface="Wingdings" pitchFamily="2" charset="2"/>
              <a:buChar char="Ø"/>
            </a:pPr>
            <a:r>
              <a:rPr lang="tr-TR" sz="2100" b="1" dirty="0" smtClean="0">
                <a:ea typeface="Times New Roman" pitchFamily="18" charset="0"/>
                <a:cs typeface="Arial" pitchFamily="34" charset="0"/>
              </a:rPr>
              <a:t>İnisiyatif alma ve sorun çözme becerileri geliştirir, </a:t>
            </a:r>
          </a:p>
          <a:p>
            <a:pPr marL="702900" lvl="2">
              <a:lnSpc>
                <a:spcPts val="3100"/>
              </a:lnSpc>
              <a:spcBef>
                <a:spcPts val="300"/>
              </a:spcBef>
              <a:spcAft>
                <a:spcPts val="0"/>
              </a:spcAft>
              <a:buFont typeface="Wingdings" pitchFamily="2" charset="2"/>
              <a:buChar char="Ø"/>
            </a:pPr>
            <a:r>
              <a:rPr lang="tr-TR" sz="2100" b="1" dirty="0" smtClean="0">
                <a:solidFill>
                  <a:srgbClr val="0070C0"/>
                </a:solidFill>
                <a:ea typeface="Times New Roman" pitchFamily="18" charset="0"/>
                <a:cs typeface="Arial" pitchFamily="34" charset="0"/>
              </a:rPr>
              <a:t>Sözleşme temelli yazılım, siber güvenlik, veri analizi, tasarım, bilişim, </a:t>
            </a:r>
            <a:r>
              <a:rPr lang="tr-TR" sz="2100" b="1" dirty="0" err="1" smtClean="0">
                <a:solidFill>
                  <a:srgbClr val="0070C0"/>
                </a:solidFill>
                <a:ea typeface="Times New Roman" pitchFamily="18" charset="0"/>
                <a:cs typeface="Arial" pitchFamily="34" charset="0"/>
              </a:rPr>
              <a:t>tv</a:t>
            </a:r>
            <a:r>
              <a:rPr lang="tr-TR" sz="2100" b="1" dirty="0" smtClean="0">
                <a:solidFill>
                  <a:srgbClr val="0070C0"/>
                </a:solidFill>
                <a:ea typeface="Times New Roman" pitchFamily="18" charset="0"/>
                <a:cs typeface="Arial" pitchFamily="34" charset="0"/>
              </a:rPr>
              <a:t>-medya vb. ek işler yapabilmeyi </a:t>
            </a:r>
            <a:r>
              <a:rPr lang="tr-TR" sz="2100" b="1" dirty="0" smtClean="0">
                <a:ea typeface="Times New Roman" pitchFamily="18" charset="0"/>
                <a:cs typeface="Arial" pitchFamily="34" charset="0"/>
              </a:rPr>
              <a:t>ve</a:t>
            </a:r>
          </a:p>
          <a:p>
            <a:pPr marL="702900" lvl="2">
              <a:lnSpc>
                <a:spcPts val="3100"/>
              </a:lnSpc>
              <a:spcBef>
                <a:spcPts val="300"/>
              </a:spcBef>
              <a:spcAft>
                <a:spcPts val="0"/>
              </a:spcAft>
              <a:buFont typeface="Wingdings" pitchFamily="2" charset="2"/>
              <a:buChar char="Ø"/>
            </a:pPr>
            <a:r>
              <a:rPr lang="tr-TR" sz="2100" b="1" dirty="0" smtClean="0">
                <a:solidFill>
                  <a:srgbClr val="C00000"/>
                </a:solidFill>
                <a:ea typeface="Times New Roman" pitchFamily="18" charset="0"/>
                <a:cs typeface="Arial" pitchFamily="34" charset="0"/>
              </a:rPr>
              <a:t>Daha geniş bir iş ve sosyal çevre kurmayı sağlar.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38" y="642918"/>
            <a:ext cx="8515318" cy="695340"/>
          </a:xfrm>
        </p:spPr>
        <p:txBody>
          <a:bodyPr/>
          <a:lstStyle/>
          <a:p>
            <a:pPr lvl="0"/>
            <a:r>
              <a:rPr sz="2900" dirty="0">
                <a:solidFill>
                  <a:srgbClr val="002060"/>
                </a:solidFill>
              </a:rPr>
              <a:t>Yeteneklerinizi Geliştirme ve Yabancı Dil Öğrenme</a:t>
            </a:r>
          </a:p>
        </p:txBody>
      </p:sp>
      <p:sp>
        <p:nvSpPr>
          <p:cNvPr id="20483" name="Rectangle 3"/>
          <p:cNvSpPr>
            <a:spLocks noGrp="1" noChangeArrowheads="1"/>
          </p:cNvSpPr>
          <p:nvPr>
            <p:ph type="body" idx="1"/>
          </p:nvPr>
        </p:nvSpPr>
        <p:spPr>
          <a:xfrm>
            <a:off x="357158" y="1428736"/>
            <a:ext cx="8643966" cy="4572032"/>
          </a:xfrm>
        </p:spPr>
        <p:txBody>
          <a:bodyPr/>
          <a:lstStyle/>
          <a:p>
            <a:pPr>
              <a:spcBef>
                <a:spcPts val="0"/>
              </a:spcBef>
              <a:spcAft>
                <a:spcPts val="600"/>
              </a:spcAft>
            </a:pPr>
            <a:r>
              <a:rPr lang="tr-TR" sz="2600" b="1" dirty="0" smtClean="0">
                <a:solidFill>
                  <a:srgbClr val="000000"/>
                </a:solidFill>
                <a:latin typeface="Arial" pitchFamily="34" charset="0"/>
                <a:ea typeface="Times New Roman" pitchFamily="18" charset="0"/>
                <a:cs typeface="Arial" pitchFamily="34" charset="0"/>
              </a:rPr>
              <a:t>Gelişimin ilk kuralı </a:t>
            </a:r>
            <a:r>
              <a:rPr lang="tr-TR" sz="2600" b="1" i="1" dirty="0" smtClean="0">
                <a:solidFill>
                  <a:srgbClr val="000000"/>
                </a:solidFill>
                <a:latin typeface="Arial" pitchFamily="34" charset="0"/>
                <a:ea typeface="Times New Roman" pitchFamily="18" charset="0"/>
                <a:cs typeface="Arial" pitchFamily="34" charset="0"/>
              </a:rPr>
              <a:t>kişisel gelişime açıklık</a:t>
            </a:r>
            <a:r>
              <a:rPr lang="tr-TR" sz="2600" b="1" dirty="0" smtClean="0">
                <a:solidFill>
                  <a:srgbClr val="000000"/>
                </a:solidFill>
                <a:latin typeface="Arial" pitchFamily="34" charset="0"/>
                <a:ea typeface="Times New Roman" pitchFamily="18" charset="0"/>
                <a:cs typeface="Arial" pitchFamily="34" charset="0"/>
              </a:rPr>
              <a:t>tır.</a:t>
            </a:r>
          </a:p>
          <a:p>
            <a:pPr>
              <a:spcBef>
                <a:spcPts val="0"/>
              </a:spcBef>
              <a:spcAft>
                <a:spcPts val="600"/>
              </a:spcAft>
            </a:pPr>
            <a:r>
              <a:rPr lang="tr-TR" sz="2600" b="1" dirty="0" smtClean="0">
                <a:solidFill>
                  <a:srgbClr val="0070C0"/>
                </a:solidFill>
                <a:latin typeface="Arial" pitchFamily="34" charset="0"/>
                <a:ea typeface="Times New Roman" pitchFamily="18" charset="0"/>
                <a:cs typeface="Arial" pitchFamily="34" charset="0"/>
              </a:rPr>
              <a:t>Bu beceri ve yetenek geliştirmek anlamındadır. </a:t>
            </a:r>
          </a:p>
          <a:p>
            <a:pPr>
              <a:spcBef>
                <a:spcPts val="0"/>
              </a:spcBef>
              <a:spcAft>
                <a:spcPts val="600"/>
              </a:spcAft>
            </a:pPr>
            <a:r>
              <a:rPr lang="tr-TR" sz="2600" b="1" dirty="0" smtClean="0">
                <a:solidFill>
                  <a:srgbClr val="C00000"/>
                </a:solidFill>
                <a:latin typeface="Arial" pitchFamily="34" charset="0"/>
                <a:ea typeface="Times New Roman" pitchFamily="18" charset="0"/>
                <a:cs typeface="Arial" pitchFamily="34" charset="0"/>
              </a:rPr>
              <a:t>Örneğin, mesleki başarı için iletişim ve yabancı dil yeteneğinizi geliştirmelisiniz. </a:t>
            </a:r>
          </a:p>
          <a:p>
            <a:pPr>
              <a:spcBef>
                <a:spcPts val="0"/>
              </a:spcBef>
              <a:spcAft>
                <a:spcPts val="600"/>
              </a:spcAft>
            </a:pPr>
            <a:r>
              <a:rPr lang="tr-TR" sz="2600" b="1" dirty="0" smtClean="0">
                <a:solidFill>
                  <a:srgbClr val="000000"/>
                </a:solidFill>
                <a:latin typeface="Arial" pitchFamily="34" charset="0"/>
                <a:ea typeface="Times New Roman" pitchFamily="18" charset="0"/>
                <a:cs typeface="Arial" pitchFamily="34" charset="0"/>
              </a:rPr>
              <a:t>Bunun için yeteneğinizi kullanmanız, </a:t>
            </a:r>
            <a:r>
              <a:rPr lang="tr-TR" sz="2600" b="1" dirty="0" smtClean="0">
                <a:solidFill>
                  <a:srgbClr val="0070C0"/>
                </a:solidFill>
                <a:latin typeface="Arial" pitchFamily="34" charset="0"/>
                <a:ea typeface="Times New Roman" pitchFamily="18" charset="0"/>
                <a:cs typeface="Arial" pitchFamily="34" charset="0"/>
              </a:rPr>
              <a:t>disiplinli ve azimli çalışıp </a:t>
            </a:r>
            <a:r>
              <a:rPr lang="tr-TR" sz="2600" b="1" dirty="0" smtClean="0">
                <a:solidFill>
                  <a:srgbClr val="C00000"/>
                </a:solidFill>
                <a:latin typeface="Arial" pitchFamily="34" charset="0"/>
                <a:ea typeface="Times New Roman" pitchFamily="18" charset="0"/>
                <a:cs typeface="Arial" pitchFamily="34" charset="0"/>
              </a:rPr>
              <a:t>alışkanlık kazanmanız gerekir</a:t>
            </a:r>
            <a:r>
              <a:rPr lang="tr-TR" sz="2600" b="1" dirty="0" smtClean="0">
                <a:solidFill>
                  <a:srgbClr val="0070C0"/>
                </a:solidFill>
                <a:latin typeface="Arial" pitchFamily="34" charset="0"/>
                <a:ea typeface="Times New Roman" pitchFamily="18" charset="0"/>
                <a:cs typeface="Arial" pitchFamily="34" charset="0"/>
              </a:rPr>
              <a:t>.</a:t>
            </a:r>
          </a:p>
          <a:p>
            <a:pPr>
              <a:spcBef>
                <a:spcPts val="0"/>
              </a:spcBef>
              <a:spcAft>
                <a:spcPts val="600"/>
              </a:spcAft>
            </a:pPr>
            <a:r>
              <a:rPr lang="tr-TR" sz="2600" b="1" dirty="0" smtClean="0">
                <a:solidFill>
                  <a:srgbClr val="000000"/>
                </a:solidFill>
                <a:latin typeface="Arial" pitchFamily="34" charset="0"/>
                <a:ea typeface="Times New Roman" pitchFamily="18" charset="0"/>
                <a:cs typeface="Arial" pitchFamily="34" charset="0"/>
              </a:rPr>
              <a:t>Yabancı dil öğrenmenin mantığı, “</a:t>
            </a:r>
            <a:r>
              <a:rPr lang="tr-TR" sz="2600" b="1" i="1" dirty="0" smtClean="0">
                <a:solidFill>
                  <a:srgbClr val="000000"/>
                </a:solidFill>
                <a:latin typeface="Arial" pitchFamily="34" charset="0"/>
                <a:ea typeface="Times New Roman" pitchFamily="18" charset="0"/>
                <a:cs typeface="Arial" pitchFamily="34" charset="0"/>
              </a:rPr>
              <a:t>yabancı dili sizin öğrenmeniz ve öğrenmek için sizin bir sistem kurarak, dil öğrenme alışkanlığı kazanmanız gerektiği</a:t>
            </a:r>
            <a:r>
              <a:rPr lang="tr-TR" sz="2600" b="1" dirty="0" smtClean="0">
                <a:solidFill>
                  <a:srgbClr val="000000"/>
                </a:solidFill>
                <a:latin typeface="Arial" pitchFamily="34" charset="0"/>
                <a:ea typeface="Times New Roman" pitchFamily="18" charset="0"/>
                <a:cs typeface="Arial" pitchFamily="34" charset="0"/>
              </a:rPr>
              <a:t>” anlayışı üzerine kurulu olmalıdır.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3200" dirty="0">
                <a:solidFill>
                  <a:srgbClr val="002060"/>
                </a:solidFill>
              </a:rPr>
              <a:t>Alışkanlık Edinme, Etkin Çalışma ve Başarı</a:t>
            </a:r>
          </a:p>
        </p:txBody>
      </p:sp>
      <p:sp>
        <p:nvSpPr>
          <p:cNvPr id="20483" name="Rectangle 3"/>
          <p:cNvSpPr>
            <a:spLocks noGrp="1" noChangeArrowheads="1"/>
          </p:cNvSpPr>
          <p:nvPr>
            <p:ph type="body" idx="1"/>
          </p:nvPr>
        </p:nvSpPr>
        <p:spPr>
          <a:xfrm>
            <a:off x="357158" y="1428736"/>
            <a:ext cx="8643966" cy="3368416"/>
          </a:xfrm>
        </p:spPr>
        <p:txBody>
          <a:bodyPr/>
          <a:lstStyle/>
          <a:p>
            <a:pPr>
              <a:spcBef>
                <a:spcPts val="0"/>
              </a:spcBef>
              <a:spcAft>
                <a:spcPts val="600"/>
              </a:spcAft>
            </a:pPr>
            <a:r>
              <a:rPr lang="tr-TR" sz="2600" b="1" dirty="0" smtClean="0">
                <a:solidFill>
                  <a:srgbClr val="C00000"/>
                </a:solidFill>
                <a:latin typeface="+mj-lt"/>
                <a:ea typeface="Times New Roman" pitchFamily="18" charset="0"/>
                <a:cs typeface="Arial" pitchFamily="34" charset="0"/>
              </a:rPr>
              <a:t>Bir düşüncenizi ve isteğinizi, sistemli ve planlı eylemler şeklinde, disiplinli, etkili ve azimli olarak en az bir ay uygulayabilirseniz, o artık sizin alışkanlığınız olur. </a:t>
            </a:r>
          </a:p>
          <a:p>
            <a:pPr>
              <a:spcBef>
                <a:spcPts val="0"/>
              </a:spcBef>
              <a:spcAft>
                <a:spcPts val="600"/>
              </a:spcAft>
            </a:pPr>
            <a:r>
              <a:rPr lang="tr-TR" sz="2600" b="1" dirty="0" smtClean="0">
                <a:solidFill>
                  <a:srgbClr val="000000"/>
                </a:solidFill>
                <a:latin typeface="+mj-lt"/>
                <a:ea typeface="Times New Roman" pitchFamily="18" charset="0"/>
                <a:cs typeface="Arial" pitchFamily="34" charset="0"/>
              </a:rPr>
              <a:t>Çalışmaya başladıktan sonra üretkenliği ve başarıyı etkileyen en önemli öğe, yapılan işin kritik önemdeki, daha zor ve sonuç almanızı ciddi biçimde etkileyen kısımlarını belirleyerek, bu kısımlarına öncelik vererek bitirmektir.</a:t>
            </a:r>
          </a:p>
        </p:txBody>
      </p:sp>
      <p:graphicFrame>
        <p:nvGraphicFramePr>
          <p:cNvPr id="4" name="3 Tablo"/>
          <p:cNvGraphicFramePr>
            <a:graphicFrameLocks noGrp="1"/>
          </p:cNvGraphicFramePr>
          <p:nvPr>
            <p:extLst>
              <p:ext uri="{D42A27DB-BD31-4B8C-83A1-F6EECF244321}">
                <p14:modId xmlns="" xmlns:p14="http://schemas.microsoft.com/office/powerpoint/2010/main" val="1458400889"/>
              </p:ext>
            </p:extLst>
          </p:nvPr>
        </p:nvGraphicFramePr>
        <p:xfrm>
          <a:off x="683568" y="4869160"/>
          <a:ext cx="8286808" cy="1371600"/>
        </p:xfrm>
        <a:graphic>
          <a:graphicData uri="http://schemas.openxmlformats.org/drawingml/2006/table">
            <a:tbl>
              <a:tblPr/>
              <a:tblGrid>
                <a:gridCol w="8286808"/>
              </a:tblGrid>
              <a:tr h="0">
                <a:tc>
                  <a:txBody>
                    <a:bodyPr/>
                    <a:lstStyle/>
                    <a:p>
                      <a:pPr algn="ctr"/>
                      <a:r>
                        <a:rPr lang="tr-TR" sz="3200" b="1" dirty="0">
                          <a:solidFill>
                            <a:srgbClr val="000000"/>
                          </a:solidFill>
                          <a:latin typeface="Times New Roman"/>
                          <a:ea typeface="Times New Roman"/>
                        </a:rPr>
                        <a:t>«İnanmak bir işin ilk yüzde ellisini, başlamak da diğer yüzde ellisini halleder.» </a:t>
                      </a:r>
                      <a:endParaRPr lang="tr-TR" sz="3200" b="1" dirty="0" smtClean="0">
                        <a:solidFill>
                          <a:srgbClr val="000000"/>
                        </a:solidFill>
                        <a:latin typeface="Times New Roman"/>
                        <a:ea typeface="Times New Roman"/>
                      </a:endParaRPr>
                    </a:p>
                    <a:p>
                      <a:pPr algn="ctr"/>
                      <a:r>
                        <a:rPr lang="tr-TR" sz="2600" dirty="0" smtClean="0">
                          <a:solidFill>
                            <a:srgbClr val="000000"/>
                          </a:solidFill>
                          <a:latin typeface="Times New Roman"/>
                          <a:ea typeface="Times New Roman"/>
                        </a:rPr>
                        <a:t>(</a:t>
                      </a:r>
                      <a:r>
                        <a:rPr lang="tr-TR" sz="2600" dirty="0">
                          <a:solidFill>
                            <a:srgbClr val="000000"/>
                          </a:solidFill>
                          <a:latin typeface="Times New Roman"/>
                          <a:ea typeface="Times New Roman"/>
                        </a:rPr>
                        <a:t>Theodore Roosevelt sözü ve Türk atasözü bileşimi)</a:t>
                      </a:r>
                      <a:endParaRPr lang="tr-TR" sz="2600" dirty="0">
                        <a:latin typeface="Times New Roman"/>
                        <a:ea typeface="Times New Roman"/>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FFEFF"/>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3100" dirty="0">
                <a:solidFill>
                  <a:srgbClr val="002060"/>
                </a:solidFill>
              </a:rPr>
              <a:t>Kişisel Sosyal Medya Hesabı Sahipliği ve Riskleri</a:t>
            </a:r>
          </a:p>
        </p:txBody>
      </p:sp>
      <p:sp>
        <p:nvSpPr>
          <p:cNvPr id="20483" name="Rectangle 3"/>
          <p:cNvSpPr>
            <a:spLocks noGrp="1" noChangeArrowheads="1"/>
          </p:cNvSpPr>
          <p:nvPr>
            <p:ph type="body" idx="1"/>
          </p:nvPr>
        </p:nvSpPr>
        <p:spPr>
          <a:xfrm>
            <a:off x="357158" y="1428736"/>
            <a:ext cx="8643966" cy="3500462"/>
          </a:xfrm>
        </p:spPr>
        <p:txBody>
          <a:bodyPr/>
          <a:lstStyle/>
          <a:p>
            <a:pPr>
              <a:spcBef>
                <a:spcPts val="0"/>
              </a:spcBef>
              <a:spcAft>
                <a:spcPts val="600"/>
              </a:spcAft>
            </a:pPr>
            <a:r>
              <a:rPr lang="tr-TR" sz="2800" b="1" i="1" dirty="0" smtClean="0">
                <a:solidFill>
                  <a:srgbClr val="C00000"/>
                </a:solidFill>
              </a:rPr>
              <a:t>Dijital medyayı dikkatsiz ve yanlış kullananlar, yaşamın her alanında da başarısız olmaktadır.</a:t>
            </a:r>
          </a:p>
          <a:p>
            <a:pPr>
              <a:spcBef>
                <a:spcPts val="0"/>
              </a:spcBef>
              <a:spcAft>
                <a:spcPts val="600"/>
              </a:spcAft>
            </a:pPr>
            <a:r>
              <a:rPr lang="tr-TR" sz="2800" b="1" dirty="0" smtClean="0"/>
              <a:t>Dijital bağımlılık, disiplinli, odaklanarak ve bölünmeden çalışmayı olanaksız kılar. </a:t>
            </a:r>
          </a:p>
          <a:p>
            <a:pPr>
              <a:spcBef>
                <a:spcPts val="0"/>
              </a:spcBef>
              <a:spcAft>
                <a:spcPts val="600"/>
              </a:spcAft>
            </a:pPr>
            <a:r>
              <a:rPr lang="tr-TR" sz="2800" b="1" dirty="0" smtClean="0">
                <a:solidFill>
                  <a:srgbClr val="0070C0"/>
                </a:solidFill>
              </a:rPr>
              <a:t>Okulda, işte başarıyı ve yenilikçiliği düşürür. </a:t>
            </a:r>
          </a:p>
          <a:p>
            <a:pPr>
              <a:spcBef>
                <a:spcPts val="0"/>
              </a:spcBef>
              <a:spcAft>
                <a:spcPts val="600"/>
              </a:spcAft>
            </a:pPr>
            <a:r>
              <a:rPr lang="tr-TR" sz="2800" b="1" dirty="0" smtClean="0">
                <a:solidFill>
                  <a:srgbClr val="C00000"/>
                </a:solidFill>
              </a:rPr>
              <a:t>Aile ve sosyal hayatınız, günlük hayatınız, uyku düzeniniz ve sağlığınız zarar görür.</a:t>
            </a:r>
            <a:endParaRPr lang="tr-TR" sz="2800" b="1" i="1" dirty="0" smtClean="0">
              <a:solidFill>
                <a:srgbClr val="C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ğa">
  <a:themeElements>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Doğa">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oğ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Doğ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Doğ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968</TotalTime>
  <Words>649</Words>
  <Application>Microsoft Office PowerPoint</Application>
  <PresentationFormat>Ekran Gösterisi (4:3)</PresentationFormat>
  <Paragraphs>76</Paragraphs>
  <Slides>11</Slides>
  <Notes>10</Notes>
  <HiddenSlides>0</HiddenSlides>
  <MMClips>0</MMClips>
  <ScaleCrop>false</ScaleCrop>
  <HeadingPairs>
    <vt:vector size="4" baseType="variant">
      <vt:variant>
        <vt:lpstr>Tema</vt:lpstr>
      </vt:variant>
      <vt:variant>
        <vt:i4>3</vt:i4>
      </vt:variant>
      <vt:variant>
        <vt:lpstr>Slayt Başlıkları</vt:lpstr>
      </vt:variant>
      <vt:variant>
        <vt:i4>11</vt:i4>
      </vt:variant>
    </vt:vector>
  </HeadingPairs>
  <TitlesOfParts>
    <vt:vector size="14" baseType="lpstr">
      <vt:lpstr>Doğa</vt:lpstr>
      <vt:lpstr>1_Özel Tasarım</vt:lpstr>
      <vt:lpstr>Özel Tasarım</vt:lpstr>
      <vt:lpstr>MUTLU YAŞAM, BAŞARILI KARİYER #güncellemenizvar</vt:lpstr>
      <vt:lpstr>Slayt 2</vt:lpstr>
      <vt:lpstr>Başarılı Bir Kişiliğin Temel Öğeleri</vt:lpstr>
      <vt:lpstr>Yetenek Geliştirme ve Çoklu Yetenek Sahibi Olma</vt:lpstr>
      <vt:lpstr>Yetenek Geliştirme ve Çoklu Yetenek Sahibi Olma</vt:lpstr>
      <vt:lpstr>Yetenek Geliştirme ve Çoklu Yetenek Sahibi Olma</vt:lpstr>
      <vt:lpstr>Yeteneklerinizi Geliştirme ve Yabancı Dil Öğrenme</vt:lpstr>
      <vt:lpstr>Alışkanlık Edinme, Etkin Çalışma ve Başarı</vt:lpstr>
      <vt:lpstr>Kişisel Sosyal Medya Hesabı Sahipliği ve Riskleri</vt:lpstr>
      <vt:lpstr>Kişisel Sosyal Medya Hesabı Sahipliği ve Riskleri</vt:lpstr>
      <vt:lpstr>5. Bölüm Sonu –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Yerel Yönetimde Yeni Bir Katılım Kanalı</dc:title>
  <dc:creator>kol11</dc:creator>
  <cp:lastModifiedBy>samsung</cp:lastModifiedBy>
  <cp:revision>93</cp:revision>
  <dcterms:created xsi:type="dcterms:W3CDTF">2006-04-06T11:42:48Z</dcterms:created>
  <dcterms:modified xsi:type="dcterms:W3CDTF">2020-07-22T03:12:47Z</dcterms:modified>
</cp:coreProperties>
</file>