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9"/>
  </p:notesMasterIdLst>
  <p:sldIdLst>
    <p:sldId id="306" r:id="rId4"/>
    <p:sldId id="307" r:id="rId5"/>
    <p:sldId id="289" r:id="rId6"/>
    <p:sldId id="311" r:id="rId7"/>
    <p:sldId id="298" r:id="rId8"/>
    <p:sldId id="309" r:id="rId9"/>
    <p:sldId id="310" r:id="rId10"/>
    <p:sldId id="313" r:id="rId11"/>
    <p:sldId id="314" r:id="rId12"/>
    <p:sldId id="318" r:id="rId13"/>
    <p:sldId id="315" r:id="rId14"/>
    <p:sldId id="312" r:id="rId15"/>
    <p:sldId id="316" r:id="rId16"/>
    <p:sldId id="317" r:id="rId17"/>
    <p:sldId id="281" r:id="rId18"/>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p14="http://schemas.microsoft.com/office/powerpoint/2010/main" xmlns="" val="343416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14</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500198"/>
          </a:xfrm>
        </p:spPr>
        <p:txBody>
          <a:bodyPr/>
          <a:lstStyle/>
          <a:p>
            <a:pPr algn="ctr">
              <a:buNone/>
            </a:pPr>
            <a:r>
              <a:rPr lang="tr-TR" sz="2800" b="1" dirty="0" smtClean="0">
                <a:solidFill>
                  <a:srgbClr val="002060"/>
                </a:solidFill>
              </a:rPr>
              <a:t>BÖLÜM 6</a:t>
            </a:r>
          </a:p>
          <a:p>
            <a:pPr algn="ctr">
              <a:buNone/>
            </a:pPr>
            <a:r>
              <a:rPr lang="tr-TR" sz="2800" b="1" dirty="0" smtClean="0">
                <a:solidFill>
                  <a:srgbClr val="002060"/>
                </a:solidFill>
              </a:rPr>
              <a:t>DÖNÜŞEN MESLEKLER, KARİYER VE YÜKSEKÖĞRETİM KOŞULLARI</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Yükseköğretim, Mesleki Beklentiler ve Yönlenme</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5214974"/>
          </a:xfrm>
        </p:spPr>
        <p:txBody>
          <a:bodyPr/>
          <a:lstStyle/>
          <a:p>
            <a:pPr>
              <a:spcBef>
                <a:spcPts val="0"/>
              </a:spcBef>
              <a:spcAft>
                <a:spcPts val="300"/>
              </a:spcAft>
            </a:pPr>
            <a:r>
              <a:rPr lang="tr-TR" sz="2600" b="1" dirty="0" smtClean="0">
                <a:solidFill>
                  <a:srgbClr val="C00000"/>
                </a:solidFill>
              </a:rPr>
              <a:t>İyi bir meslek, iyi bir kişisel yaşamın, sağlık, eğlence-dinlenme, özel ve sosyal kabul (aşk, arkadaşlık, aile, dayanışma ve gönüllülük ilişkileri) ile birlikte en önemli parçalarından birdir. </a:t>
            </a:r>
          </a:p>
          <a:p>
            <a:pPr lvl="1">
              <a:spcBef>
                <a:spcPts val="0"/>
              </a:spcBef>
            </a:pPr>
            <a:r>
              <a:rPr lang="tr-TR" sz="2400" b="1" i="1" dirty="0" smtClean="0">
                <a:solidFill>
                  <a:srgbClr val="070605"/>
                </a:solidFill>
              </a:rPr>
              <a:t>İyi bir meslek, kişisel olarak anlamlıdır. </a:t>
            </a:r>
          </a:p>
          <a:p>
            <a:pPr lvl="1">
              <a:spcBef>
                <a:spcPts val="0"/>
              </a:spcBef>
            </a:pPr>
            <a:r>
              <a:rPr lang="tr-TR" sz="2400" b="1" i="1" dirty="0" smtClean="0">
                <a:solidFill>
                  <a:srgbClr val="070605"/>
                </a:solidFill>
              </a:rPr>
              <a:t>Kişiye, kariyerini değişik biçim ve ölçülerde gerçekleştirme ve geliştirme olanağı verir. </a:t>
            </a:r>
          </a:p>
          <a:p>
            <a:pPr lvl="1">
              <a:spcBef>
                <a:spcPts val="0"/>
              </a:spcBef>
            </a:pPr>
            <a:r>
              <a:rPr lang="tr-TR" sz="2400" b="1" i="1" dirty="0" smtClean="0">
                <a:solidFill>
                  <a:srgbClr val="070605"/>
                </a:solidFill>
              </a:rPr>
              <a:t>Kendisine, iş yerine ve çevresine olumlu ve anlamlı etki ve katkı yapma fırsatı tanır. </a:t>
            </a:r>
          </a:p>
          <a:p>
            <a:pPr lvl="1">
              <a:spcBef>
                <a:spcPts val="0"/>
              </a:spcBef>
            </a:pPr>
            <a:r>
              <a:rPr lang="tr-TR" sz="2400" b="1" i="1" dirty="0" smtClean="0">
                <a:solidFill>
                  <a:srgbClr val="070605"/>
                </a:solidFill>
              </a:rPr>
              <a:t>Yaşamı devam ettirmeyi sağlayacak zaman ve mekan özgürlüğünü ve geliri sunar.</a:t>
            </a:r>
            <a:r>
              <a:rPr lang="tr-TR" sz="2400" b="1" dirty="0" smtClean="0">
                <a:solidFill>
                  <a:srgbClr val="070605"/>
                </a:solidFill>
              </a:rPr>
              <a:t> </a:t>
            </a:r>
          </a:p>
          <a:p>
            <a:r>
              <a:rPr lang="tr-TR" sz="2600" b="1" dirty="0" smtClean="0">
                <a:solidFill>
                  <a:srgbClr val="0070C0"/>
                </a:solidFill>
              </a:rPr>
              <a:t>Bu parçaların dengesini iyi kurmak, mutlu yaşam ve başarılı kariyer ile yaşam ve iş doyumu için önemlidir.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İş Piyasası ve Geleceğin Meslekleri</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714908"/>
          </a:xfrm>
        </p:spPr>
        <p:txBody>
          <a:bodyPr/>
          <a:lstStyle/>
          <a:p>
            <a:pPr lvl="0">
              <a:buNone/>
            </a:pPr>
            <a:r>
              <a:rPr lang="tr-TR" sz="2800" b="1" i="1" dirty="0" smtClean="0">
                <a:solidFill>
                  <a:srgbClr val="CC3300"/>
                </a:solidFill>
              </a:rPr>
              <a:t> YÖK’e Göre Geleceğin Meslekleri</a:t>
            </a:r>
            <a:endParaRPr lang="tr-TR" sz="2800" b="1" i="1" dirty="0" smtClean="0">
              <a:solidFill>
                <a:srgbClr val="C00000"/>
              </a:solidFill>
            </a:endParaRPr>
          </a:p>
          <a:p>
            <a:r>
              <a:rPr lang="tr-TR" sz="2500" b="1" i="1" dirty="0" smtClean="0">
                <a:solidFill>
                  <a:srgbClr val="C00000"/>
                </a:solidFill>
              </a:rPr>
              <a:t>Sosyal bilimler; </a:t>
            </a:r>
            <a:r>
              <a:rPr lang="tr-TR" sz="2500" b="1" i="1" dirty="0" smtClean="0">
                <a:solidFill>
                  <a:srgbClr val="0070C0"/>
                </a:solidFill>
              </a:rPr>
              <a:t>dijital ekonomi</a:t>
            </a:r>
            <a:r>
              <a:rPr lang="tr-TR" sz="2500" b="1" dirty="0" smtClean="0"/>
              <a:t>, dijital pazarlama, </a:t>
            </a:r>
            <a:r>
              <a:rPr lang="tr-TR" sz="2500" b="1" i="1" dirty="0" smtClean="0">
                <a:solidFill>
                  <a:srgbClr val="0070C0"/>
                </a:solidFill>
              </a:rPr>
              <a:t>dijital veri analizi</a:t>
            </a:r>
            <a:r>
              <a:rPr lang="tr-TR" sz="2500" b="1" dirty="0" smtClean="0"/>
              <a:t>, yaşlılık bilimi, </a:t>
            </a:r>
            <a:r>
              <a:rPr lang="tr-TR" sz="2500" b="1" dirty="0" err="1" smtClean="0">
                <a:solidFill>
                  <a:srgbClr val="0070C0"/>
                </a:solidFill>
              </a:rPr>
              <a:t>nöro</a:t>
            </a:r>
            <a:r>
              <a:rPr lang="tr-TR" sz="2500" b="1" dirty="0" smtClean="0"/>
              <a:t> ekonomi, </a:t>
            </a:r>
            <a:r>
              <a:rPr lang="tr-TR" sz="2500" b="1" i="1" dirty="0" smtClean="0">
                <a:solidFill>
                  <a:srgbClr val="0070C0"/>
                </a:solidFill>
              </a:rPr>
              <a:t>politik psikoloji</a:t>
            </a:r>
            <a:r>
              <a:rPr lang="tr-TR" sz="2500" b="1" dirty="0" smtClean="0"/>
              <a:t>, </a:t>
            </a:r>
            <a:r>
              <a:rPr lang="tr-TR" sz="2500" b="1" dirty="0" smtClean="0">
                <a:solidFill>
                  <a:srgbClr val="0070C0"/>
                </a:solidFill>
              </a:rPr>
              <a:t>dijital</a:t>
            </a:r>
            <a:r>
              <a:rPr lang="tr-TR" sz="2500" b="1" dirty="0" smtClean="0"/>
              <a:t> muhasebe, </a:t>
            </a:r>
            <a:r>
              <a:rPr lang="tr-TR" sz="2500" b="1" i="1" dirty="0" smtClean="0">
                <a:solidFill>
                  <a:srgbClr val="0070C0"/>
                </a:solidFill>
              </a:rPr>
              <a:t>sürdürülebilir ekoloji</a:t>
            </a:r>
            <a:r>
              <a:rPr lang="tr-TR" sz="2500" b="1" dirty="0" smtClean="0"/>
              <a:t>, </a:t>
            </a:r>
            <a:r>
              <a:rPr lang="tr-TR" sz="2500" b="1" dirty="0" err="1" smtClean="0"/>
              <a:t>dron</a:t>
            </a:r>
            <a:r>
              <a:rPr lang="tr-TR" sz="2500" b="1" dirty="0" smtClean="0"/>
              <a:t>-insansız araç kullanıcısı, </a:t>
            </a:r>
            <a:r>
              <a:rPr lang="tr-TR" sz="2500" b="1" i="1" dirty="0" smtClean="0">
                <a:solidFill>
                  <a:srgbClr val="0070C0"/>
                </a:solidFill>
              </a:rPr>
              <a:t>dijital tasarımcı</a:t>
            </a:r>
            <a:r>
              <a:rPr lang="tr-TR" sz="2500" b="1" dirty="0" smtClean="0"/>
              <a:t>, eko turizm vb.</a:t>
            </a:r>
          </a:p>
          <a:p>
            <a:r>
              <a:rPr lang="tr-TR" sz="2500" b="1" i="1" dirty="0" smtClean="0">
                <a:solidFill>
                  <a:srgbClr val="C00000"/>
                </a:solidFill>
              </a:rPr>
              <a:t>Mühendislik ve fen bilimleri</a:t>
            </a:r>
            <a:r>
              <a:rPr lang="tr-TR" sz="2500" b="1" dirty="0" smtClean="0"/>
              <a:t>; </a:t>
            </a:r>
            <a:r>
              <a:rPr lang="tr-TR" sz="2500" b="1" dirty="0" smtClean="0">
                <a:solidFill>
                  <a:srgbClr val="0070C0"/>
                </a:solidFill>
              </a:rPr>
              <a:t>siber</a:t>
            </a:r>
            <a:r>
              <a:rPr lang="tr-TR" sz="2500" b="1" dirty="0" smtClean="0"/>
              <a:t> sistemler, </a:t>
            </a:r>
            <a:r>
              <a:rPr lang="tr-TR" sz="2500" b="1" dirty="0" smtClean="0">
                <a:solidFill>
                  <a:srgbClr val="0070C0"/>
                </a:solidFill>
              </a:rPr>
              <a:t>büyük veri </a:t>
            </a:r>
            <a:r>
              <a:rPr lang="tr-TR" sz="2500" b="1" dirty="0" smtClean="0"/>
              <a:t>analizi, </a:t>
            </a:r>
            <a:r>
              <a:rPr lang="tr-TR" sz="2500" b="1" dirty="0" smtClean="0">
                <a:solidFill>
                  <a:srgbClr val="0070C0"/>
                </a:solidFill>
              </a:rPr>
              <a:t>robotik</a:t>
            </a:r>
            <a:r>
              <a:rPr lang="tr-TR" sz="2500" b="1" dirty="0" smtClean="0"/>
              <a:t>, </a:t>
            </a:r>
            <a:r>
              <a:rPr lang="tr-TR" sz="2500" b="1" dirty="0" smtClean="0">
                <a:solidFill>
                  <a:srgbClr val="0070C0"/>
                </a:solidFill>
              </a:rPr>
              <a:t>yapay zeka </a:t>
            </a:r>
            <a:r>
              <a:rPr lang="tr-TR" sz="2500" b="1" dirty="0" smtClean="0"/>
              <a:t>mühendisliği, </a:t>
            </a:r>
            <a:r>
              <a:rPr lang="tr-TR" sz="2500" b="1" dirty="0" smtClean="0">
                <a:solidFill>
                  <a:srgbClr val="0070C0"/>
                </a:solidFill>
              </a:rPr>
              <a:t>veri taban</a:t>
            </a:r>
            <a:r>
              <a:rPr lang="tr-TR" sz="2500" b="1" dirty="0" smtClean="0"/>
              <a:t>ı yöneticiliği, </a:t>
            </a:r>
            <a:r>
              <a:rPr lang="tr-TR" sz="2500" b="1" dirty="0" err="1" smtClean="0">
                <a:solidFill>
                  <a:srgbClr val="0070C0"/>
                </a:solidFill>
              </a:rPr>
              <a:t>nanoteknoloji</a:t>
            </a:r>
            <a:r>
              <a:rPr lang="tr-TR" sz="2500" b="1" dirty="0" smtClean="0">
                <a:solidFill>
                  <a:srgbClr val="0070C0"/>
                </a:solidFill>
              </a:rPr>
              <a:t> </a:t>
            </a:r>
            <a:r>
              <a:rPr lang="tr-TR" sz="2500" b="1" dirty="0" smtClean="0"/>
              <a:t>uzmanı, </a:t>
            </a:r>
            <a:r>
              <a:rPr lang="tr-TR" sz="2500" b="1" dirty="0" smtClean="0">
                <a:solidFill>
                  <a:srgbClr val="0070C0"/>
                </a:solidFill>
              </a:rPr>
              <a:t>dijital</a:t>
            </a:r>
            <a:r>
              <a:rPr lang="tr-TR" sz="2500" b="1" dirty="0" smtClean="0"/>
              <a:t> tarım.</a:t>
            </a:r>
          </a:p>
          <a:p>
            <a:r>
              <a:rPr lang="tr-TR" sz="2500" b="1" i="1" dirty="0" smtClean="0">
                <a:solidFill>
                  <a:srgbClr val="C00000"/>
                </a:solidFill>
              </a:rPr>
              <a:t>Sağlık bilimleri</a:t>
            </a:r>
            <a:r>
              <a:rPr lang="tr-TR" sz="2500" b="1" dirty="0" smtClean="0"/>
              <a:t>; </a:t>
            </a:r>
            <a:r>
              <a:rPr lang="tr-TR" sz="2500" b="1" dirty="0" err="1" smtClean="0">
                <a:solidFill>
                  <a:srgbClr val="0070C0"/>
                </a:solidFill>
              </a:rPr>
              <a:t>nan</a:t>
            </a:r>
            <a:r>
              <a:rPr lang="tr-TR" sz="2500" b="1" dirty="0" err="1" smtClean="0"/>
              <a:t>otıp</a:t>
            </a:r>
            <a:r>
              <a:rPr lang="tr-TR" sz="2500" b="1" dirty="0" smtClean="0"/>
              <a:t>, kök hücre ve gen tedavileri, sağlıkta </a:t>
            </a:r>
            <a:r>
              <a:rPr lang="tr-TR" sz="2500" b="1" dirty="0" smtClean="0">
                <a:solidFill>
                  <a:srgbClr val="0070C0"/>
                </a:solidFill>
              </a:rPr>
              <a:t>robot</a:t>
            </a:r>
            <a:r>
              <a:rPr lang="tr-TR" sz="2500" b="1" dirty="0" smtClean="0"/>
              <a:t> teknolojileri, </a:t>
            </a:r>
            <a:r>
              <a:rPr lang="tr-TR" sz="2500" b="1" dirty="0" smtClean="0">
                <a:solidFill>
                  <a:srgbClr val="0070C0"/>
                </a:solidFill>
              </a:rPr>
              <a:t>dijital</a:t>
            </a:r>
            <a:r>
              <a:rPr lang="tr-TR" sz="2500" b="1" dirty="0" smtClean="0"/>
              <a:t> </a:t>
            </a:r>
            <a:r>
              <a:rPr lang="tr-TR" sz="2500" b="1" dirty="0" err="1" smtClean="0"/>
              <a:t>implant</a:t>
            </a:r>
            <a:r>
              <a:rPr lang="tr-TR" sz="2500" b="1" dirty="0" smtClean="0"/>
              <a:t> tasarımı, sağlıkta </a:t>
            </a:r>
            <a:r>
              <a:rPr lang="tr-TR" sz="2500" b="1" dirty="0" err="1" smtClean="0"/>
              <a:t>geridönüşüm</a:t>
            </a:r>
            <a:r>
              <a:rPr lang="tr-TR" sz="2500" b="1" dirty="0" smtClean="0"/>
              <a:t>, sağlıkta </a:t>
            </a:r>
            <a:r>
              <a:rPr lang="tr-TR" sz="2500" b="1" dirty="0" smtClean="0">
                <a:solidFill>
                  <a:srgbClr val="0070C0"/>
                </a:solidFill>
              </a:rPr>
              <a:t>yapay zeka</a:t>
            </a:r>
            <a:r>
              <a:rPr lang="tr-TR" sz="2500" b="1" dirty="0" smtClean="0"/>
              <a:t> ve </a:t>
            </a:r>
            <a:r>
              <a:rPr lang="tr-TR" sz="2500" b="1" dirty="0" smtClean="0">
                <a:solidFill>
                  <a:srgbClr val="0070C0"/>
                </a:solidFill>
              </a:rPr>
              <a:t>veri bilim</a:t>
            </a:r>
            <a:r>
              <a:rPr lang="tr-TR" sz="2500" b="1" dirty="0" smtClean="0"/>
              <a:t>.</a:t>
            </a:r>
            <a:endParaRPr lang="tr-TR" sz="25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İş Piyasası ve Geleceğin Meslekleri</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786346"/>
          </a:xfrm>
        </p:spPr>
        <p:txBody>
          <a:bodyPr/>
          <a:lstStyle/>
          <a:p>
            <a:r>
              <a:rPr lang="tr-TR" sz="2600" b="1" dirty="0" smtClean="0">
                <a:solidFill>
                  <a:srgbClr val="C00000"/>
                </a:solidFill>
              </a:rPr>
              <a:t>Ama, hukuk, mimarlık, birçok mühendislik, işletme, iktisat, psikoloji, sosyoloji, sosyal hizmetler, istatistik, siyaset bilimi ve kamu yönetimi, insan kaynakları gibi alanlar revaçta olmaya devam edecek.</a:t>
            </a:r>
          </a:p>
          <a:p>
            <a:r>
              <a:rPr lang="tr-TR" sz="2600" b="1" dirty="0" smtClean="0">
                <a:solidFill>
                  <a:srgbClr val="070605"/>
                </a:solidFill>
              </a:rPr>
              <a:t>Ama, özel güvenlik, şoförlük, </a:t>
            </a:r>
            <a:r>
              <a:rPr lang="tr-TR" sz="2600" b="1" dirty="0" err="1" smtClean="0">
                <a:solidFill>
                  <a:srgbClr val="070605"/>
                </a:solidFill>
              </a:rPr>
              <a:t>emlakçılık</a:t>
            </a:r>
            <a:r>
              <a:rPr lang="tr-TR" sz="2600" b="1" dirty="0" smtClean="0">
                <a:solidFill>
                  <a:srgbClr val="070605"/>
                </a:solidFill>
              </a:rPr>
              <a:t>, sigortacılık, muhasebecilik, bankacılık hizmetleri, tur ve turizm operatörlüğü,  perakendecilik ise zamanı geçen meslekler. </a:t>
            </a:r>
          </a:p>
          <a:p>
            <a:r>
              <a:rPr lang="tr-TR" sz="2600" b="1" dirty="0" smtClean="0">
                <a:solidFill>
                  <a:srgbClr val="0070C0"/>
                </a:solidFill>
              </a:rPr>
              <a:t>Dünya Ekonomik Forumu, dijitalleşmenin sadece 2019-2022 yılları arasında 133 milyon yeni iş yaratacağını öngörmektedir.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Dijital Çağda Gerekli Yetenekler ve Beceriler</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5286412"/>
          </a:xfrm>
        </p:spPr>
        <p:txBody>
          <a:bodyPr/>
          <a:lstStyle/>
          <a:p>
            <a:pPr lvl="0">
              <a:spcBef>
                <a:spcPts val="0"/>
              </a:spcBef>
            </a:pPr>
            <a:r>
              <a:rPr lang="tr-TR" sz="2600" b="1" dirty="0" err="1" smtClean="0">
                <a:solidFill>
                  <a:srgbClr val="C00000"/>
                </a:solidFill>
              </a:rPr>
              <a:t>Empatik</a:t>
            </a:r>
            <a:r>
              <a:rPr lang="tr-TR" sz="2600" b="1" dirty="0" smtClean="0">
                <a:solidFill>
                  <a:srgbClr val="C00000"/>
                </a:solidFill>
              </a:rPr>
              <a:t> düşünme ve davranma</a:t>
            </a:r>
          </a:p>
          <a:p>
            <a:pPr>
              <a:spcBef>
                <a:spcPts val="0"/>
              </a:spcBef>
            </a:pPr>
            <a:r>
              <a:rPr lang="tr-TR" sz="2600" b="1" dirty="0" smtClean="0">
                <a:solidFill>
                  <a:srgbClr val="00B050"/>
                </a:solidFill>
              </a:rPr>
              <a:t>Dijital teknoloji bilgi ve becerileri</a:t>
            </a:r>
          </a:p>
          <a:p>
            <a:pPr lvl="0">
              <a:spcBef>
                <a:spcPts val="0"/>
              </a:spcBef>
            </a:pPr>
            <a:r>
              <a:rPr lang="tr-TR" sz="2600" b="1" dirty="0" smtClean="0">
                <a:solidFill>
                  <a:srgbClr val="070605"/>
                </a:solidFill>
              </a:rPr>
              <a:t>Ekip çalışması ve işbirliği yapabilme</a:t>
            </a:r>
          </a:p>
          <a:p>
            <a:pPr lvl="0">
              <a:spcBef>
                <a:spcPts val="0"/>
              </a:spcBef>
            </a:pPr>
            <a:r>
              <a:rPr lang="tr-TR" sz="2600" b="1" dirty="0" smtClean="0">
                <a:solidFill>
                  <a:srgbClr val="0070C0"/>
                </a:solidFill>
              </a:rPr>
              <a:t>Sürekli gelişme ve eğitime açık olma</a:t>
            </a:r>
          </a:p>
          <a:p>
            <a:pPr lvl="0">
              <a:spcBef>
                <a:spcPts val="0"/>
              </a:spcBef>
            </a:pPr>
            <a:r>
              <a:rPr lang="tr-TR" sz="2600" b="1" dirty="0" smtClean="0">
                <a:solidFill>
                  <a:srgbClr val="C00000"/>
                </a:solidFill>
              </a:rPr>
              <a:t>Özgüven sahibi olma, inisiyatif alabilme ve liderlik</a:t>
            </a:r>
          </a:p>
          <a:p>
            <a:pPr lvl="0">
              <a:spcBef>
                <a:spcPts val="0"/>
              </a:spcBef>
            </a:pPr>
            <a:r>
              <a:rPr lang="tr-TR" sz="2600" b="1" dirty="0" smtClean="0">
                <a:solidFill>
                  <a:srgbClr val="00B050"/>
                </a:solidFill>
              </a:rPr>
              <a:t>İngilizce ve diğer faydalı başka bir ikinci dil bilgisi</a:t>
            </a:r>
          </a:p>
          <a:p>
            <a:pPr lvl="0">
              <a:spcBef>
                <a:spcPts val="0"/>
              </a:spcBef>
            </a:pPr>
            <a:r>
              <a:rPr lang="tr-TR" sz="2600" b="1" dirty="0" smtClean="0">
                <a:solidFill>
                  <a:srgbClr val="070605"/>
                </a:solidFill>
              </a:rPr>
              <a:t>Stratejik, yenilikçi ve yaratıcı düşünme ve yaklaşım</a:t>
            </a:r>
          </a:p>
          <a:p>
            <a:pPr lvl="0">
              <a:spcBef>
                <a:spcPts val="0"/>
              </a:spcBef>
            </a:pPr>
            <a:r>
              <a:rPr lang="tr-TR" sz="2600" b="1" dirty="0" smtClean="0">
                <a:solidFill>
                  <a:srgbClr val="0070C0"/>
                </a:solidFill>
              </a:rPr>
              <a:t>Dönüşümü anlama, yönetebilme ve dönüşüme uyum </a:t>
            </a:r>
          </a:p>
          <a:p>
            <a:pPr lvl="0">
              <a:spcBef>
                <a:spcPts val="0"/>
              </a:spcBef>
            </a:pPr>
            <a:r>
              <a:rPr lang="tr-TR" sz="2600" b="1" dirty="0" smtClean="0">
                <a:solidFill>
                  <a:srgbClr val="C00000"/>
                </a:solidFill>
              </a:rPr>
              <a:t>Farklılıkları kabul, çoğulcu iş ortamında çalışabilme</a:t>
            </a:r>
          </a:p>
          <a:p>
            <a:pPr>
              <a:spcBef>
                <a:spcPts val="0"/>
              </a:spcBef>
            </a:pPr>
            <a:r>
              <a:rPr lang="tr-TR" sz="2600" b="1" dirty="0" smtClean="0">
                <a:solidFill>
                  <a:srgbClr val="00B050"/>
                </a:solidFill>
              </a:rPr>
              <a:t>Sosyal medyayı, akıllı telefonu bilinçli, etkin kullanma</a:t>
            </a:r>
          </a:p>
          <a:p>
            <a:pPr lvl="0">
              <a:spcBef>
                <a:spcPts val="0"/>
              </a:spcBef>
            </a:pPr>
            <a:r>
              <a:rPr lang="tr-TR" sz="2600" b="1" dirty="0" smtClean="0">
                <a:solidFill>
                  <a:srgbClr val="070605"/>
                </a:solidFill>
              </a:rPr>
              <a:t>Analitik düşünüp yaratıcı çözüm üretip uygulayabilme</a:t>
            </a:r>
          </a:p>
          <a:p>
            <a:pPr lvl="0">
              <a:spcBef>
                <a:spcPts val="0"/>
              </a:spcBef>
            </a:pPr>
            <a:r>
              <a:rPr lang="tr-TR" sz="2600" b="1" dirty="0" smtClean="0">
                <a:solidFill>
                  <a:srgbClr val="0070C0"/>
                </a:solidFill>
              </a:rPr>
              <a:t>Etkili bir CV, dijital tanıtım videosu ya da kişisel web sayfası hazırlayabilme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solidFill>
                  <a:srgbClr val="070605"/>
                </a:solidFill>
              </a:rPr>
              <a:t>Meslek Tercihi ve Mesleki Sınavlar</a:t>
            </a:r>
            <a:endParaRPr sz="3200" dirty="0">
              <a:solidFill>
                <a:srgbClr val="070605"/>
              </a:solidFill>
            </a:endParaRPr>
          </a:p>
        </p:txBody>
      </p:sp>
      <p:sp>
        <p:nvSpPr>
          <p:cNvPr id="20483" name="Rectangle 3"/>
          <p:cNvSpPr>
            <a:spLocks noGrp="1" noChangeArrowheads="1"/>
          </p:cNvSpPr>
          <p:nvPr>
            <p:ph type="body" idx="1"/>
          </p:nvPr>
        </p:nvSpPr>
        <p:spPr>
          <a:xfrm>
            <a:off x="357158" y="1357298"/>
            <a:ext cx="8643966" cy="4786346"/>
          </a:xfrm>
        </p:spPr>
        <p:txBody>
          <a:bodyPr/>
          <a:lstStyle/>
          <a:p>
            <a:pPr>
              <a:spcBef>
                <a:spcPts val="0"/>
              </a:spcBef>
              <a:spcAft>
                <a:spcPts val="600"/>
              </a:spcAft>
            </a:pPr>
            <a:r>
              <a:rPr lang="tr-TR" sz="2800" b="1" dirty="0" smtClean="0">
                <a:solidFill>
                  <a:srgbClr val="C00000"/>
                </a:solidFill>
              </a:rPr>
              <a:t>Dijital dönemde artık meslek sınavların ait bilgiler ve bu sınavlara ait sorular genellikle internette yayınlanmaktadır. </a:t>
            </a:r>
          </a:p>
          <a:p>
            <a:pPr>
              <a:spcBef>
                <a:spcPts val="0"/>
              </a:spcBef>
              <a:spcAft>
                <a:spcPts val="600"/>
              </a:spcAft>
            </a:pPr>
            <a:r>
              <a:rPr lang="tr-TR" sz="2800" b="1" dirty="0" smtClean="0">
                <a:solidFill>
                  <a:srgbClr val="070605"/>
                </a:solidFill>
              </a:rPr>
              <a:t>Ayrıca, son yıllarda kurumsal yapılarda ve süreçlerde görülmedik biçim ve ölçülerde yaşanan değişimler de mesleki sınavların tür ve biçimlerini etkiledi. </a:t>
            </a:r>
          </a:p>
          <a:p>
            <a:pPr>
              <a:spcBef>
                <a:spcPts val="0"/>
              </a:spcBef>
              <a:spcAft>
                <a:spcPts val="600"/>
              </a:spcAft>
            </a:pPr>
            <a:r>
              <a:rPr lang="tr-TR" sz="2800" b="1" dirty="0" smtClean="0">
                <a:solidFill>
                  <a:srgbClr val="0070C0"/>
                </a:solidFill>
              </a:rPr>
              <a:t>Birçok kariyer mesleğinde, hem ÖSYM’nin yaptığı KPSS sınavına girmek, hem de kurumların yapacağı yazılı ve özlü sınavlara girmek gerekmektedir.</a:t>
            </a:r>
          </a:p>
          <a:p>
            <a:pPr lvl="0">
              <a:spcBef>
                <a:spcPts val="0"/>
              </a:spcBef>
              <a:buNone/>
            </a:pPr>
            <a:endParaRPr lang="tr-TR" sz="2600" b="1" dirty="0" smtClean="0">
              <a:solidFill>
                <a:srgbClr val="070605"/>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6.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0742" r="17642" b="9179"/>
          <a:stretch>
            <a:fillRect/>
          </a:stretch>
        </p:blipFill>
        <p:spPr bwMode="auto">
          <a:xfrm>
            <a:off x="428596" y="785794"/>
            <a:ext cx="8643998" cy="58579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Yükseköğretimde Değişen Koşullar ve Beklentiler</a:t>
            </a:r>
            <a:endParaRPr sz="2800" dirty="0">
              <a:solidFill>
                <a:srgbClr val="002060"/>
              </a:solidFill>
            </a:endParaRPr>
          </a:p>
        </p:txBody>
      </p:sp>
      <p:sp>
        <p:nvSpPr>
          <p:cNvPr id="20483" name="Rectangle 3"/>
          <p:cNvSpPr>
            <a:spLocks noGrp="1" noChangeArrowheads="1"/>
          </p:cNvSpPr>
          <p:nvPr>
            <p:ph type="body" idx="1"/>
          </p:nvPr>
        </p:nvSpPr>
        <p:spPr>
          <a:xfrm>
            <a:off x="357158" y="1428736"/>
            <a:ext cx="8786842" cy="3643338"/>
          </a:xfrm>
        </p:spPr>
        <p:txBody>
          <a:bodyPr/>
          <a:lstStyle/>
          <a:p>
            <a:r>
              <a:rPr lang="tr-TR" sz="2800" b="1" dirty="0" smtClean="0">
                <a:solidFill>
                  <a:srgbClr val="C00000"/>
                </a:solidFill>
              </a:rPr>
              <a:t>Üniversiteler, araştırma yaparak yeni bilgi ve teknoloji üretme, kitlelere ve örgütlere hizmet, eğitim ve bilgi ulaştırma, nitelikli eleman ve uzmanlar ile demokratik bilince sahip ve toplumsal duyarlılık sahibi donanımlı vatandaş yetiştirme işlevi görür.</a:t>
            </a:r>
          </a:p>
          <a:p>
            <a:r>
              <a:rPr lang="tr-TR" sz="2800" b="1" dirty="0" smtClean="0">
                <a:solidFill>
                  <a:srgbClr val="070605"/>
                </a:solidFill>
              </a:rPr>
              <a:t>Ayrıca, yükseköğretim, genel, mesleki ve teknik beceri ve yetenekler de kazandırır.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Yükseköğretimde Değişen Koşullar ve Beklentiler</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572032"/>
          </a:xfrm>
        </p:spPr>
        <p:txBody>
          <a:bodyPr/>
          <a:lstStyle/>
          <a:p>
            <a:r>
              <a:rPr lang="tr-TR" sz="2600" b="1" dirty="0" smtClean="0">
                <a:solidFill>
                  <a:srgbClr val="C00000"/>
                </a:solidFill>
              </a:rPr>
              <a:t>Günümüzde üniversitelerden beklenen, değişen beklenti, sektör ve teknoloji gerekleriyle örtüşen yetenek ve becerilerle donanmış gençler yetiştirmeleri ya da mevcut işgücünü bu yönde eğitmeleridir. </a:t>
            </a:r>
          </a:p>
          <a:p>
            <a:r>
              <a:rPr lang="tr-TR" sz="2600" b="1" dirty="0" smtClean="0">
                <a:solidFill>
                  <a:srgbClr val="070605"/>
                </a:solidFill>
              </a:rPr>
              <a:t>Günümüzde üniversitelerden beklenen, pasif ders takibi ve bilgi aktarma temelli ezberci eğitim değildir.</a:t>
            </a:r>
          </a:p>
          <a:p>
            <a:r>
              <a:rPr lang="tr-TR" sz="2600" b="1" dirty="0" smtClean="0">
                <a:solidFill>
                  <a:srgbClr val="0070C0"/>
                </a:solidFill>
              </a:rPr>
              <a:t>Üniversitelerden artık, analitik düşünüp akıl yürütebilen,  çözüm odaklı yenilikçi çözümler üretebilen, dijital becerileri olan yani çoklu yetenek sahibi bireyler yetiştirmeleri beklenmektedir.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solidFill>
                  <a:srgbClr val="002060"/>
                </a:solidFill>
              </a:rPr>
              <a:t>Yükseköğretimin Gelişimi ve Temelleri</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786346"/>
          </a:xfrm>
        </p:spPr>
        <p:txBody>
          <a:bodyPr/>
          <a:lstStyle/>
          <a:p>
            <a:pPr lvl="0"/>
            <a:r>
              <a:rPr lang="tr-TR" sz="2600" b="1" dirty="0" smtClean="0">
                <a:solidFill>
                  <a:srgbClr val="C00000"/>
                </a:solidFill>
              </a:rPr>
              <a:t>Modern yükseköğretim, kentlerin, kapitalizmin, Reform ve Rönesans Hareketlerinin, Aydınlanma düşüncesinin, ulus devlet ve demokrasi anlayışının ürünüdür.</a:t>
            </a:r>
          </a:p>
          <a:p>
            <a:r>
              <a:rPr lang="tr-TR" sz="2600" b="1" dirty="0" smtClean="0">
                <a:solidFill>
                  <a:srgbClr val="070605"/>
                </a:solidFill>
              </a:rPr>
              <a:t>19. Yüzyılda ortaya çıkan Alman (</a:t>
            </a:r>
            <a:r>
              <a:rPr lang="tr-TR" sz="2600" b="1" dirty="0" err="1" smtClean="0">
                <a:solidFill>
                  <a:srgbClr val="070605"/>
                </a:solidFill>
              </a:rPr>
              <a:t>Humbolt</a:t>
            </a:r>
            <a:r>
              <a:rPr lang="tr-TR" sz="2600" b="1" dirty="0" smtClean="0">
                <a:solidFill>
                  <a:srgbClr val="070605"/>
                </a:solidFill>
              </a:rPr>
              <a:t>) modeli, araştırma faaliyetlerini, eğitim ile birlikte üniversitenin temel misyonlarından biri yapmıştır. </a:t>
            </a:r>
          </a:p>
          <a:p>
            <a:r>
              <a:rPr lang="tr-TR" sz="2600" b="1" dirty="0" smtClean="0">
                <a:solidFill>
                  <a:srgbClr val="0070C0"/>
                </a:solidFill>
              </a:rPr>
              <a:t>Ayrıca, üniversite, özerk ve özel konumu olan bir kurum statüsü kazanmıştır. </a:t>
            </a:r>
          </a:p>
          <a:p>
            <a:r>
              <a:rPr lang="tr-TR" sz="2600" b="1" dirty="0" smtClean="0">
                <a:solidFill>
                  <a:srgbClr val="C00000"/>
                </a:solidFill>
              </a:rPr>
              <a:t>Türkiye’de batılı anlamda yükseköğretimin gelişimi, Osmanlı İmparatorluğu’nun son dönemlerinde başlamış ama ancak 1990’larda ciddi bir büyüme göstermiştir.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Türkiye’de Yükseköğretimde Güncel Gelişmeler</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5143536"/>
          </a:xfrm>
        </p:spPr>
        <p:txBody>
          <a:bodyPr/>
          <a:lstStyle/>
          <a:p>
            <a:r>
              <a:rPr lang="tr-TR" sz="2800" b="1" dirty="0" smtClean="0">
                <a:solidFill>
                  <a:srgbClr val="C00000"/>
                </a:solidFill>
              </a:rPr>
              <a:t>Son yıllarda yükseköğretim kurumlarında stajlara ve kariyer fuarlarına daha fazla önem veriliyor.</a:t>
            </a:r>
          </a:p>
          <a:p>
            <a:r>
              <a:rPr lang="tr-TR" sz="2800" b="1" dirty="0" smtClean="0">
                <a:solidFill>
                  <a:srgbClr val="070605"/>
                </a:solidFill>
              </a:rPr>
              <a:t>Bu öğrencilerin iş dünyasıyla daha kolay bağ kurmasını ve iş hayatına daha kolay ve bilinçli geçiş yapmasına katkı sağlamıştır. </a:t>
            </a:r>
          </a:p>
          <a:p>
            <a:r>
              <a:rPr lang="tr-TR" sz="2800" b="1" dirty="0" smtClean="0">
                <a:solidFill>
                  <a:srgbClr val="0070C0"/>
                </a:solidFill>
              </a:rPr>
              <a:t>1980’lerde 20 olan yükseköğretim kurumu 2020 yılı başı itibarıyla 210’u aşmıştır.</a:t>
            </a:r>
          </a:p>
          <a:p>
            <a:r>
              <a:rPr lang="tr-TR" sz="2800" b="1" dirty="0" smtClean="0">
                <a:solidFill>
                  <a:srgbClr val="C00000"/>
                </a:solidFill>
              </a:rPr>
              <a:t>Öğrenciler, üniversite tercihlerinde, kenti, barınma olanaklarını, bölüm eğitim kadrosunu, faaliyetlerini ve öğrenci memnuniyetini vb. konularda ilgili bilgi toplayıp, bilinçli karar vermeliler.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Üniversite </a:t>
            </a:r>
            <a:r>
              <a:rPr sz="3200" smtClean="0"/>
              <a:t>Memnuniyeti </a:t>
            </a:r>
            <a:r>
              <a:rPr sz="3200"/>
              <a:t>ve </a:t>
            </a:r>
            <a:r>
              <a:rPr sz="3200" smtClean="0"/>
              <a:t>Tercihi</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357718"/>
          </a:xfrm>
        </p:spPr>
        <p:txBody>
          <a:bodyPr/>
          <a:lstStyle/>
          <a:p>
            <a:r>
              <a:rPr lang="tr-TR" sz="2600" b="1" dirty="0" smtClean="0">
                <a:solidFill>
                  <a:srgbClr val="C00000"/>
                </a:solidFill>
              </a:rPr>
              <a:t>Üniversitelerdeki belirli bölümlerin tercih edilirliğini, akademik nitelikler, olgunluk, donanım ve kalite etkiler.</a:t>
            </a:r>
          </a:p>
          <a:p>
            <a:r>
              <a:rPr lang="tr-TR" sz="2600" b="1" dirty="0" smtClean="0">
                <a:solidFill>
                  <a:srgbClr val="070605"/>
                </a:solidFill>
              </a:rPr>
              <a:t>Bünyesinde yer aldıkları </a:t>
            </a:r>
            <a:r>
              <a:rPr lang="tr-TR" sz="2600" b="1" i="1" dirty="0" smtClean="0">
                <a:solidFill>
                  <a:srgbClr val="070605"/>
                </a:solidFill>
              </a:rPr>
              <a:t>üniversitelerin, Eskişehir, Bursa ve İzmir gibi bulundukları kentlerin ve kentlerin ulaşım alternatiflerinin ve erişilebilirliklerinin</a:t>
            </a:r>
            <a:r>
              <a:rPr lang="tr-TR" sz="2600" b="1" dirty="0" smtClean="0">
                <a:solidFill>
                  <a:srgbClr val="070605"/>
                </a:solidFill>
              </a:rPr>
              <a:t> de bölümlerin tercih edilirliğine etkisi vardır. </a:t>
            </a:r>
          </a:p>
          <a:p>
            <a:r>
              <a:rPr lang="tr-TR" sz="2600" b="1" dirty="0" smtClean="0">
                <a:solidFill>
                  <a:srgbClr val="0070C0"/>
                </a:solidFill>
              </a:rPr>
              <a:t>Merkez üniversitelere yakın olmak anlamında bulunulan bölge, deniz kenarı olmak ya da denize yakın olmak gibi anlamlarda coğrafi konum ve yaşanabilirlik de bu bağlamda diğer etkenler de önemlidir.</a:t>
            </a:r>
            <a:endParaRPr lang="tr-TR" sz="2600" b="1"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Genel Üniversite Eğitimi mi, Mesleki Eğitim mi?</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714908"/>
          </a:xfrm>
        </p:spPr>
        <p:txBody>
          <a:bodyPr/>
          <a:lstStyle/>
          <a:p>
            <a:r>
              <a:rPr lang="tr-TR" sz="2600" b="1" dirty="0" smtClean="0">
                <a:solidFill>
                  <a:srgbClr val="C00000"/>
                </a:solidFill>
              </a:rPr>
              <a:t>Genel üniversite eğitimi almak çok önemli, kişisel ve toplumsal yarar var. </a:t>
            </a:r>
          </a:p>
          <a:p>
            <a:r>
              <a:rPr lang="tr-TR" sz="2600" b="1" dirty="0" smtClean="0">
                <a:solidFill>
                  <a:srgbClr val="070605"/>
                </a:solidFill>
              </a:rPr>
              <a:t>Hükümetler, üniversite eğitimin önemini bildikleri için hem arzının finansmanına hem talebe burslarla ve değişik yollarla destek olmaya devam etmektedir. </a:t>
            </a:r>
          </a:p>
          <a:p>
            <a:r>
              <a:rPr lang="tr-TR" sz="2600" b="1" dirty="0" smtClean="0">
                <a:solidFill>
                  <a:srgbClr val="0070C0"/>
                </a:solidFill>
              </a:rPr>
              <a:t>Ancak, birçok sektörde teknik ara eleman ve tekniker ihtiyacının karşılanmadığı günümüzde, mesleki eğitim de çok önemlidir. </a:t>
            </a:r>
          </a:p>
          <a:p>
            <a:r>
              <a:rPr lang="tr-TR" sz="2600" b="1" dirty="0" smtClean="0">
                <a:solidFill>
                  <a:srgbClr val="C00000"/>
                </a:solidFill>
              </a:rPr>
              <a:t>Ancak bu sorunun çözümünde, sadece üniversiteye odaklanmak ve yükseköğretimde erişimi kamu yatırımlarıyla artırmak yetersiz bir yaklaşımdır.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33396"/>
            <a:ext cx="8515350" cy="623902"/>
          </a:xfrm>
        </p:spPr>
        <p:txBody>
          <a:bodyPr/>
          <a:lstStyle/>
          <a:p>
            <a:pPr lvl="0"/>
            <a:r>
              <a:rPr sz="3200"/>
              <a:t>Yükseköğretim, Mesleki Beklentiler ve Yönlenme</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5000660"/>
          </a:xfrm>
        </p:spPr>
        <p:txBody>
          <a:bodyPr/>
          <a:lstStyle/>
          <a:p>
            <a:r>
              <a:rPr lang="tr-TR" sz="2700" b="1" dirty="0" smtClean="0">
                <a:solidFill>
                  <a:srgbClr val="C00000"/>
                </a:solidFill>
              </a:rPr>
              <a:t>Üniversite tercihi yaparken olduğu gibi meslek tercihi yaparken de belirleyici olan, öncelikle gencin yetenek, ilgi ve istekleri ile hayattan beklentileri ve amaçları olmalıdır. </a:t>
            </a:r>
          </a:p>
          <a:p>
            <a:r>
              <a:rPr lang="tr-TR" sz="2700" b="1" dirty="0" smtClean="0">
                <a:solidFill>
                  <a:srgbClr val="070605"/>
                </a:solidFill>
              </a:rPr>
              <a:t>Mesleklerin her birinin neleri gerektirdiğini ve geniş istihdam alanı, esnek çalışma koşulları, özerklik vb. açısından neler sunduğunu iyi bilmek gerekir. </a:t>
            </a:r>
          </a:p>
          <a:p>
            <a:r>
              <a:rPr lang="tr-TR" sz="2700" b="1" dirty="0" smtClean="0">
                <a:solidFill>
                  <a:srgbClr val="0070C0"/>
                </a:solidFill>
              </a:rPr>
              <a:t>İşlerde ise prestiji, çalışma ortamı, giriş, yükselme,  ücret, sosyal güvence ve emeklilik koşulları, seyahat gerekleri, işte sunulan yetki, zaman ve mekan esneklikleri gibi değişik özelliklere dikkat edilmelidir.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1361</TotalTime>
  <Words>1036</Words>
  <Application>Microsoft Office PowerPoint</Application>
  <PresentationFormat>Ekran Gösterisi (4:3)</PresentationFormat>
  <Paragraphs>82</Paragraphs>
  <Slides>15</Slides>
  <Notes>14</Notes>
  <HiddenSlides>0</HiddenSlides>
  <MMClips>0</MMClips>
  <ScaleCrop>false</ScaleCrop>
  <HeadingPairs>
    <vt:vector size="4" baseType="variant">
      <vt:variant>
        <vt:lpstr>Tema</vt:lpstr>
      </vt:variant>
      <vt:variant>
        <vt:i4>3</vt:i4>
      </vt:variant>
      <vt:variant>
        <vt:lpstr>Slayt Başlıkları</vt:lpstr>
      </vt:variant>
      <vt:variant>
        <vt:i4>15</vt:i4>
      </vt:variant>
    </vt:vector>
  </HeadingPairs>
  <TitlesOfParts>
    <vt:vector size="18" baseType="lpstr">
      <vt:lpstr>Doğa</vt:lpstr>
      <vt:lpstr>1_Özel Tasarım</vt:lpstr>
      <vt:lpstr>Özel Tasarım</vt:lpstr>
      <vt:lpstr>MUTLU YAŞAM, BAŞARILI KARİYER #güncellemenizvar</vt:lpstr>
      <vt:lpstr>Slayt 2</vt:lpstr>
      <vt:lpstr>Yükseköğretimde Değişen Koşullar ve Beklentiler</vt:lpstr>
      <vt:lpstr>Yükseköğretimde Değişen Koşullar ve Beklentiler</vt:lpstr>
      <vt:lpstr>Yükseköğretimin Gelişimi ve Temelleri</vt:lpstr>
      <vt:lpstr>Türkiye’de Yükseköğretimde Güncel Gelişmeler</vt:lpstr>
      <vt:lpstr>Üniversite Memnuniyeti ve Tercihi</vt:lpstr>
      <vt:lpstr>Genel Üniversite Eğitimi mi, Mesleki Eğitim mi?</vt:lpstr>
      <vt:lpstr>Yükseköğretim, Mesleki Beklentiler ve Yönlenme</vt:lpstr>
      <vt:lpstr>Yükseköğretim, Mesleki Beklentiler ve Yönlenme</vt:lpstr>
      <vt:lpstr>İş Piyasası ve Geleceğin Meslekleri</vt:lpstr>
      <vt:lpstr>İş Piyasası ve Geleceğin Meslekleri</vt:lpstr>
      <vt:lpstr>Dijital Çağda Gerekli Yetenekler ve Beceriler</vt:lpstr>
      <vt:lpstr>Meslek Tercihi ve Mesleki Sınavlar</vt:lpstr>
      <vt:lpstr>6.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116</cp:revision>
  <dcterms:created xsi:type="dcterms:W3CDTF">2006-04-06T11:42:48Z</dcterms:created>
  <dcterms:modified xsi:type="dcterms:W3CDTF">2020-07-22T03:14:02Z</dcterms:modified>
</cp:coreProperties>
</file>