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61" r:id="rId3"/>
  </p:sldMasterIdLst>
  <p:notesMasterIdLst>
    <p:notesMasterId r:id="rId14"/>
  </p:notesMasterIdLst>
  <p:sldIdLst>
    <p:sldId id="280" r:id="rId4"/>
    <p:sldId id="282" r:id="rId5"/>
    <p:sldId id="306" r:id="rId6"/>
    <p:sldId id="323" r:id="rId7"/>
    <p:sldId id="318" r:id="rId8"/>
    <p:sldId id="319" r:id="rId9"/>
    <p:sldId id="313" r:id="rId10"/>
    <p:sldId id="320" r:id="rId11"/>
    <p:sldId id="321" r:id="rId12"/>
    <p:sldId id="281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  <a:srgbClr val="D38E03"/>
    <a:srgbClr val="FCAD10"/>
    <a:srgbClr val="FB1F34"/>
    <a:srgbClr val="FAFE60"/>
    <a:srgbClr val="E7FE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841B-B551-4D2A-87F2-8B7BD35590F8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69A8-BC83-47FF-99B7-4C8AD65B53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4658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pic>
        <p:nvPicPr>
          <p:cNvPr id="1331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285720" y="2714620"/>
            <a:ext cx="8458200" cy="115887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417C9FD-1B36-4EAF-B641-944486644E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F1DC-4C47-4820-B887-2FD9809F4A5E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080D-7E3A-4813-87BA-54FD50E7048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755AD-9321-43B3-A458-676526057FC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85786" y="714356"/>
            <a:ext cx="8053414" cy="428628"/>
          </a:xfrm>
        </p:spPr>
        <p:txBody>
          <a:bodyPr/>
          <a:lstStyle>
            <a:lvl1pPr>
              <a:defRPr lang="tr-TR" sz="1400"/>
            </a:lvl1pPr>
          </a:lstStyle>
          <a:p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sz="1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94B8-9746-47B0-954A-E82C62B94122}" type="slidenum">
              <a:rPr lang="tr-TR" smtClean="0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F8D0-6D71-4934-A173-07DD1A7AE7EF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E3D9B-7866-4BC0-B486-E02EEFC58758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A993-4122-4410-BC15-BE6FE1D2B33A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09DC-FFF1-4985-A6B5-D72BCC6D67D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09B-5906-4183-B0B0-5648D824D6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0BE53-0386-4E26-B1B3-7C0143DDB6E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519A-D1B1-43DC-8D6F-883804CE75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30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dirty="0" smtClean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2297" name="Picture 9" descr="anabnr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D1DE94B8-9746-47B0-954A-E82C62B94122}" type="slidenum">
              <a:rPr lang="tr-TR"/>
              <a:pPr/>
              <a:t>‹#›</a:t>
            </a:fld>
            <a:endParaRPr lang="tr-TR" sz="140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tr-TR" sz="2000" b="1" i="1" smtClean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26475" cy="1071571"/>
          </a:xfrm>
        </p:spPr>
        <p:txBody>
          <a:bodyPr/>
          <a:lstStyle/>
          <a:p>
            <a:pPr algn="ctr"/>
            <a:r>
              <a:rPr lang="tr-TR" sz="3200" b="1" dirty="0" smtClean="0"/>
              <a:t>MUTLU YAŞAM, BAŞARILI KARİYER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#</a:t>
            </a:r>
            <a:r>
              <a:rPr lang="tr-TR" sz="3200" b="1" dirty="0" err="1" smtClean="0"/>
              <a:t>güncellemenizvar</a:t>
            </a:r>
            <a:endParaRPr lang="tr-TR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58" y="4286256"/>
            <a:ext cx="8424862" cy="1143008"/>
          </a:xfrm>
        </p:spPr>
        <p:txBody>
          <a:bodyPr/>
          <a:lstStyle/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BÖLÜM 7</a:t>
            </a:r>
            <a:endParaRPr lang="tr-TR" sz="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ÖRGÜTLER, ÖRGÜTSEL DAVRANIŞ VE STRES</a:t>
            </a:r>
            <a:endParaRPr lang="tr-TR" sz="2800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2930" y="2143116"/>
            <a:ext cx="84439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Prof. Dr. Hüseyin GÜL</a:t>
            </a:r>
            <a:endParaRPr kumimoji="0" lang="tr-TR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57356" y="2071678"/>
            <a:ext cx="5587981" cy="503238"/>
          </a:xfrm>
        </p:spPr>
        <p:txBody>
          <a:bodyPr/>
          <a:lstStyle/>
          <a:p>
            <a:r>
              <a:rPr sz="3200" smtClean="0">
                <a:solidFill>
                  <a:srgbClr val="D38E03"/>
                </a:solidFill>
              </a:rPr>
              <a:t>7. Bölüm </a:t>
            </a:r>
            <a:r>
              <a:rPr lang="tr-TR" sz="3200" dirty="0" smtClean="0">
                <a:solidFill>
                  <a:srgbClr val="D38E03"/>
                </a:solidFill>
              </a:rPr>
              <a:t>Sonu </a:t>
            </a:r>
            <a:r>
              <a:rPr sz="3200" smtClean="0">
                <a:solidFill>
                  <a:srgbClr val="D38E03"/>
                </a:solidFill>
              </a:rPr>
              <a:t>– </a:t>
            </a:r>
            <a:r>
              <a:rPr lang="tr-TR" sz="3200" dirty="0" smtClean="0">
                <a:solidFill>
                  <a:srgbClr val="D38E03"/>
                </a:solidFill>
              </a:rPr>
              <a:t>Teşekkürler</a:t>
            </a:r>
            <a:endParaRPr lang="tr-TR" sz="3200" dirty="0">
              <a:solidFill>
                <a:srgbClr val="D38E0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5922" t="10742" r="17642" b="6250"/>
          <a:stretch>
            <a:fillRect/>
          </a:stretch>
        </p:blipFill>
        <p:spPr bwMode="auto">
          <a:xfrm>
            <a:off x="428596" y="785818"/>
            <a:ext cx="8643998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90672"/>
            <a:ext cx="8643998" cy="4967286"/>
          </a:xfrm>
        </p:spPr>
        <p:txBody>
          <a:bodyPr/>
          <a:lstStyle/>
          <a:p>
            <a:r>
              <a:rPr lang="tr-TR" sz="2700" b="1" dirty="0" smtClean="0">
                <a:solidFill>
                  <a:srgbClr val="C00000"/>
                </a:solidFill>
              </a:rPr>
              <a:t>Üniversite mezuniyeti sonrası kariyerimize hangi meslek dalında ve nerede başlayacağız sorusu önemli.</a:t>
            </a:r>
          </a:p>
          <a:p>
            <a:r>
              <a:rPr lang="tr-TR" sz="2700" b="1" dirty="0" smtClean="0"/>
              <a:t>Çünkü ömrümüzün geri kalan 50 yılının 35-40 yılını, seçtiğimiz kariyerde ve örgütsel ortamda geçireceğiz. </a:t>
            </a:r>
          </a:p>
          <a:p>
            <a:r>
              <a:rPr lang="tr-TR" sz="2700" b="1" dirty="0" smtClean="0">
                <a:solidFill>
                  <a:srgbClr val="0070C0"/>
                </a:solidFill>
              </a:rPr>
              <a:t>O halde, hangi mesleki alanda ve hangi örgütte ya da firmada çalışacağımız temel sorulardan biridir. </a:t>
            </a:r>
          </a:p>
          <a:p>
            <a:r>
              <a:rPr lang="tr-TR" sz="2700" b="1" dirty="0" smtClean="0">
                <a:solidFill>
                  <a:srgbClr val="C00000"/>
                </a:solidFill>
              </a:rPr>
              <a:t>Kamuda, özel ya da sivil kuruluşta mı çalışacaksın?</a:t>
            </a:r>
          </a:p>
          <a:p>
            <a:r>
              <a:rPr lang="tr-TR" sz="2700" b="1" dirty="0" smtClean="0"/>
              <a:t>Çalışacağınız yerin kurumsal yapısı, toplum ve iş dünyasındaki algısı ve saygınlığı, sunduğu yükselme olanakları ve iş çeşitliliği, ücret ve çalışma koşulları, iş güvencesi nasıl olacak 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823898"/>
            <a:ext cx="7467600" cy="533400"/>
          </a:xfrm>
          <a:noFill/>
          <a:ln/>
        </p:spPr>
        <p:txBody>
          <a:bodyPr/>
          <a:lstStyle/>
          <a:p>
            <a:pPr lvl="0"/>
            <a:r>
              <a:rPr sz="3200" dirty="0">
                <a:solidFill>
                  <a:srgbClr val="002060"/>
                </a:solidFill>
                <a:latin typeface="+mn-lt"/>
              </a:rPr>
              <a:t>Örgütler ve Yaşamımızdaki Yeri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90672"/>
            <a:ext cx="8643998" cy="51101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tr-TR" sz="2700" b="1" i="1" dirty="0" smtClean="0">
                <a:solidFill>
                  <a:srgbClr val="C00000"/>
                </a:solidFill>
              </a:rPr>
              <a:t>Örgüt</a:t>
            </a:r>
            <a:r>
              <a:rPr lang="tr-TR" sz="2700" b="1" dirty="0" smtClean="0">
                <a:solidFill>
                  <a:srgbClr val="C00000"/>
                </a:solidFill>
              </a:rPr>
              <a:t>, iki ya da daha fazla bireyin, farklı kaynakları planlı olarak bir araya getirerek, belirlenen amaçları gerçekleştirmek için, eşgüdümlü bir biçimde yönettiği sistemdir. </a:t>
            </a:r>
          </a:p>
          <a:p>
            <a:r>
              <a:rPr lang="tr-TR" sz="2700" b="1" i="1" dirty="0" smtClean="0"/>
              <a:t>İşletme</a:t>
            </a:r>
            <a:r>
              <a:rPr lang="tr-TR" sz="2700" b="1" dirty="0" smtClean="0"/>
              <a:t>, kar amaçlı ekonomik ve teknik örgüttür.</a:t>
            </a:r>
          </a:p>
          <a:p>
            <a:r>
              <a:rPr lang="tr-TR" sz="2700" b="1" i="1" dirty="0" smtClean="0">
                <a:solidFill>
                  <a:srgbClr val="0070C0"/>
                </a:solidFill>
              </a:rPr>
              <a:t>Kamu yönetimi</a:t>
            </a:r>
            <a:r>
              <a:rPr lang="tr-TR" sz="2700" b="1" dirty="0" smtClean="0">
                <a:solidFill>
                  <a:srgbClr val="0070C0"/>
                </a:solidFill>
              </a:rPr>
              <a:t>, toplumun ya da kamunun ortak gereksinimlerini eşgüdümlü bir şekilde</a:t>
            </a:r>
            <a:r>
              <a:rPr lang="tr-TR" sz="2700" b="1" i="1" dirty="0" smtClean="0">
                <a:solidFill>
                  <a:srgbClr val="0070C0"/>
                </a:solidFill>
              </a:rPr>
              <a:t> </a:t>
            </a:r>
            <a:r>
              <a:rPr lang="tr-TR" sz="2700" b="1" dirty="0" smtClean="0">
                <a:solidFill>
                  <a:srgbClr val="0070C0"/>
                </a:solidFill>
              </a:rPr>
              <a:t>karşılayan kamusal sistem ya da hiyerarşik örgütsel yapıdır. </a:t>
            </a:r>
          </a:p>
          <a:p>
            <a:r>
              <a:rPr lang="tr-TR" sz="2700" b="1" i="1" dirty="0" smtClean="0">
                <a:solidFill>
                  <a:srgbClr val="C00000"/>
                </a:solidFill>
              </a:rPr>
              <a:t>Sivil toplum örgütü</a:t>
            </a:r>
            <a:r>
              <a:rPr lang="tr-TR" sz="2700" b="1" dirty="0" smtClean="0">
                <a:solidFill>
                  <a:srgbClr val="C00000"/>
                </a:solidFill>
              </a:rPr>
              <a:t> (STK), devlet aygıtı dışında eşgüdümlü çalışan, örgütlü sivil toplumsal yapıyıdır. Hükümet dışı örgütler (</a:t>
            </a:r>
            <a:r>
              <a:rPr lang="tr-TR" sz="2700" b="1" dirty="0" err="1" smtClean="0">
                <a:solidFill>
                  <a:srgbClr val="C00000"/>
                </a:solidFill>
              </a:rPr>
              <a:t>NGO’s</a:t>
            </a:r>
            <a:r>
              <a:rPr lang="tr-TR" sz="2700" b="1" dirty="0" smtClean="0">
                <a:solidFill>
                  <a:srgbClr val="C00000"/>
                </a:solidFill>
              </a:rPr>
              <a:t>) olarak da adlandırılır.</a:t>
            </a:r>
            <a:endParaRPr lang="tr-TR" sz="2700" b="1" dirty="0">
              <a:solidFill>
                <a:srgbClr val="C00000"/>
              </a:solidFill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823898"/>
            <a:ext cx="7467600" cy="533400"/>
          </a:xfrm>
          <a:noFill/>
          <a:ln/>
        </p:spPr>
        <p:txBody>
          <a:bodyPr/>
          <a:lstStyle/>
          <a:p>
            <a:r>
              <a:rPr sz="3200" dirty="0"/>
              <a:t>Örgüt ve Örgüt Türleri</a:t>
            </a:r>
            <a:endParaRPr sz="3200" dirty="0">
              <a:solidFill>
                <a:srgbClr val="002060"/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785794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Örgüt Türlerinin Karşılaştırması</a:t>
            </a:r>
            <a:endParaRPr lang="tr-TR" sz="3200" dirty="0">
              <a:latin typeface="Albertus Medium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57158" y="1247796"/>
            <a:ext cx="8572560" cy="496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600" b="1" dirty="0" smtClean="0">
                <a:solidFill>
                  <a:srgbClr val="C00000"/>
                </a:solidFill>
                <a:latin typeface="+mn-lt"/>
              </a:rPr>
              <a:t>Kamu kuruluşları yasayla kurulur ve son bulur. İflası söz konusu olmaz. İşletmeler için iflas söz konusudur.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600" b="1" dirty="0" smtClean="0">
                <a:latin typeface="+mn-lt"/>
              </a:rPr>
              <a:t>Bir kamu yöneticisinin görev ve sorumlulukları, genellikle özel ve sivil kesimdekinden daha ayrıntılıdır.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600" b="1" dirty="0" smtClean="0">
                <a:solidFill>
                  <a:srgbClr val="0070C0"/>
                </a:solidFill>
                <a:latin typeface="+mn-lt"/>
              </a:rPr>
              <a:t>Kamu yönetimi, kamu gücünü ve zor kullanabilir. Özel ve sivil sektör kullanamaz.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600" b="1" dirty="0" smtClean="0">
                <a:solidFill>
                  <a:srgbClr val="C00000"/>
                </a:solidFill>
                <a:latin typeface="+mn-lt"/>
              </a:rPr>
              <a:t>Kamuda vatandaşa, özelde müşteriye, sivilde vatandaşa ya da daha özel belirli bir gruba hizmet esastır.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600" b="1" dirty="0" smtClean="0">
                <a:latin typeface="+mn-lt"/>
              </a:rPr>
              <a:t>Özel örgütler kar elde etmeyi, sivil sektör daha dar kamusal bir yararını ya da bir grubun yararını ve kamu sektörü de kamu yararı gerçekleştirmeyi hedefler.</a:t>
            </a:r>
            <a:r>
              <a:rPr kumimoji="0" lang="tr-TR" sz="2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r-TR" sz="2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Örgütlerin Çalışma İlkeleri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57158" y="1390672"/>
            <a:ext cx="864399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>
                <a:solidFill>
                  <a:srgbClr val="C00000"/>
                </a:solidFill>
              </a:rPr>
              <a:t>Örgütler var olabilmek için faaliyetlerini etkin, etkili, kaliteli, ekonomik, adil, şeffaf, kaliteli, yerinde ve zamanında yapmalıdır.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/>
              <a:t>Kamu örgütlerinde etkinlik, eşitlik, erişim, adalet ilkeleri öne çıkarken; özelde etkinlik öne çıkar.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i="1" dirty="0" smtClean="0">
                <a:solidFill>
                  <a:srgbClr val="0070C0"/>
                </a:solidFill>
              </a:rPr>
              <a:t>Verimlilik</a:t>
            </a:r>
            <a:r>
              <a:rPr lang="tr-TR" sz="2800" b="1" dirty="0" smtClean="0">
                <a:solidFill>
                  <a:srgbClr val="0070C0"/>
                </a:solidFill>
              </a:rPr>
              <a:t> anlamında da kullanılan </a:t>
            </a:r>
            <a:r>
              <a:rPr lang="tr-TR" sz="2800" b="1" i="1" dirty="0" smtClean="0">
                <a:solidFill>
                  <a:srgbClr val="0070C0"/>
                </a:solidFill>
              </a:rPr>
              <a:t>etkinlik</a:t>
            </a:r>
            <a:r>
              <a:rPr lang="tr-TR" sz="2800" b="1" dirty="0" smtClean="0">
                <a:solidFill>
                  <a:srgbClr val="0070C0"/>
                </a:solidFill>
              </a:rPr>
              <a:t>, bir örgütün amaçlarını gerçekleştirirken girdilerden en fazla ya da optimum çıktıyı almayı ifade eder. 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i="1" dirty="0" smtClean="0">
                <a:solidFill>
                  <a:srgbClr val="C00000"/>
                </a:solidFill>
              </a:rPr>
              <a:t>Etkililik</a:t>
            </a:r>
            <a:r>
              <a:rPr lang="tr-TR" sz="2800" b="1" dirty="0" smtClean="0">
                <a:solidFill>
                  <a:srgbClr val="C00000"/>
                </a:solidFill>
              </a:rPr>
              <a:t> ise, örgütün yapmayı amaçladığı şeyleri gerçekleştirmesiyle ya da sunduğu hizmeti talep edenlere ulaştırmasıyla ilgilidir. </a:t>
            </a:r>
            <a:endParaRPr lang="tr-T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462110"/>
            <a:ext cx="8501122" cy="3752840"/>
          </a:xfrm>
        </p:spPr>
        <p:txBody>
          <a:bodyPr/>
          <a:lstStyle/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Yönetim yapısı ve yönetim karar sistemleri</a:t>
            </a:r>
          </a:p>
          <a:p>
            <a:pPr lvl="0"/>
            <a:r>
              <a:rPr lang="tr-TR" sz="2800" b="1" dirty="0" smtClean="0">
                <a:solidFill>
                  <a:srgbClr val="070605"/>
                </a:solidFill>
              </a:rPr>
              <a:t>Yönetici, düzenleyici ve denetleyiciler</a:t>
            </a:r>
          </a:p>
          <a:p>
            <a:pPr lvl="0"/>
            <a:r>
              <a:rPr lang="tr-TR" sz="2800" b="1" dirty="0" smtClean="0">
                <a:solidFill>
                  <a:srgbClr val="0070C0"/>
                </a:solidFill>
              </a:rPr>
              <a:t>Örgütsel yapı ve teknoloji</a:t>
            </a:r>
          </a:p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İnsan kaynakları </a:t>
            </a:r>
          </a:p>
          <a:p>
            <a:pPr lvl="0"/>
            <a:r>
              <a:rPr lang="tr-TR" sz="2800" b="1" dirty="0" smtClean="0">
                <a:solidFill>
                  <a:srgbClr val="070605"/>
                </a:solidFill>
              </a:rPr>
              <a:t>Mali kaynaklar</a:t>
            </a:r>
          </a:p>
          <a:p>
            <a:pPr lvl="0"/>
            <a:r>
              <a:rPr lang="tr-TR" sz="2800" b="1" dirty="0" smtClean="0">
                <a:solidFill>
                  <a:srgbClr val="0070C0"/>
                </a:solidFill>
              </a:rPr>
              <a:t>Ortak ve hissedarlar</a:t>
            </a:r>
          </a:p>
          <a:p>
            <a:r>
              <a:rPr lang="tr-TR" sz="2800" b="1" dirty="0">
                <a:solidFill>
                  <a:srgbClr val="C00000"/>
                </a:solidFill>
              </a:rPr>
              <a:t>Sosyoekonomik çevre ve yapı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Örgütlerde Çalışma Çevresi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90672"/>
            <a:ext cx="8643998" cy="489584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tr-TR" sz="2800" b="1" i="1" dirty="0" smtClean="0">
                <a:solidFill>
                  <a:srgbClr val="C00000"/>
                </a:solidFill>
              </a:rPr>
              <a:t>Örgütsel davranış</a:t>
            </a:r>
            <a:r>
              <a:rPr lang="tr-TR" sz="2800" b="1" dirty="0" smtClean="0">
                <a:solidFill>
                  <a:srgbClr val="C00000"/>
                </a:solidFill>
              </a:rPr>
              <a:t>, bir işletmede ya da işyerinde, yönetsel ve hukuki yapı çerçevesinde, formel ya da enformel, birey ya da grup temelli oluşan duygu, düşünce, tutum, davranış ve ilişkileri içerir.</a:t>
            </a:r>
          </a:p>
          <a:p>
            <a:pPr lvl="0">
              <a:spcBef>
                <a:spcPts val="300"/>
              </a:spcBef>
            </a:pPr>
            <a:r>
              <a:rPr lang="tr-TR" sz="2800" b="1" i="1" dirty="0" smtClean="0"/>
              <a:t>Örgüt kültürü</a:t>
            </a:r>
            <a:r>
              <a:rPr lang="tr-TR" sz="2800" b="1" dirty="0" smtClean="0"/>
              <a:t>, örgütsel ve mesleki kural, norm, düşünce, inanç, tutum ve davranış kalıplarından ve ortak ilke ve değer yargılarından oluşur. </a:t>
            </a:r>
          </a:p>
          <a:p>
            <a:pPr>
              <a:spcBef>
                <a:spcPts val="300"/>
              </a:spcBef>
            </a:pPr>
            <a:r>
              <a:rPr lang="tr-TR" sz="2800" b="1" i="1" dirty="0" smtClean="0">
                <a:solidFill>
                  <a:srgbClr val="0070C0"/>
                </a:solidFill>
              </a:rPr>
              <a:t>Örgütlerde başarı</a:t>
            </a:r>
            <a:r>
              <a:rPr lang="tr-TR" sz="2800" b="1" dirty="0" smtClean="0">
                <a:solidFill>
                  <a:srgbClr val="0070C0"/>
                </a:solidFill>
              </a:rPr>
              <a:t> için örgütsel uyumu sağlayan, örgüt kültürü, örgütsel davranışlar ve bunların işlemesini sağlayan örgütsel iletişimdir.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Örgütsel Davranış ve Örgüt Kültürü</a:t>
            </a:r>
            <a:endParaRPr lang="tr-TR" sz="32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786842" cy="5286412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tr-TR" sz="2800" b="1" dirty="0" smtClean="0"/>
              <a:t>Fazla iş yükü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Değişim ve diğer nedenler kaynaklı belirsizlik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İş ve gelir kaybı, gelirin azalması tehdit ve korkuları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Yönetimin ve karar mekanizmasının bir parçası olmadığına inanma ve güçsüz hissetme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Olumsuz örgütsel ilişkiler ve örgüt ortamı 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Kişisel çıkarın, kurum çıkarının üstünde tutulması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Örgütsel ilişkilerde kazanma, yenme ve çatışma içgüdüsünün üstün tutulması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Kişileri kimliklerine göre ayrıştırma ve farklılıkları ve çatışmayı iyi yönetememek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/>
              <a:t>İş yerinde yıldırma ve taciz vb.</a:t>
            </a:r>
            <a:endParaRPr lang="tr-TR" sz="2800" b="1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pPr lvl="0"/>
            <a:r>
              <a:rPr sz="3200" dirty="0" smtClean="0"/>
              <a:t>Örgütlerde </a:t>
            </a:r>
            <a:r>
              <a:rPr lang="tr-TR" sz="3200" dirty="0" smtClean="0"/>
              <a:t>Stres Yaratan Nedenler</a:t>
            </a:r>
            <a:endParaRPr lang="tr-TR" sz="32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774</TotalTime>
  <Words>576</Words>
  <Application>Microsoft Office PowerPoint</Application>
  <PresentationFormat>Ekran Gösterisi (4:3)</PresentationFormat>
  <Paragraphs>51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Doğa</vt:lpstr>
      <vt:lpstr>1_Özel Tasarım</vt:lpstr>
      <vt:lpstr>Özel Tasarım</vt:lpstr>
      <vt:lpstr>MUTLU YAŞAM, BAŞARILI KARİYER #güncellemenizvar</vt:lpstr>
      <vt:lpstr>Slayt 2</vt:lpstr>
      <vt:lpstr>Örgütler ve Yaşamımızdaki Yeri</vt:lpstr>
      <vt:lpstr>Örgüt ve Örgüt Türleri</vt:lpstr>
      <vt:lpstr>Örgüt Türlerinin Karşılaştırması</vt:lpstr>
      <vt:lpstr>Örgütlerin Çalışma İlkeleri</vt:lpstr>
      <vt:lpstr>Örgütlerde Çalışma Çevresi</vt:lpstr>
      <vt:lpstr>Örgütsel Davranış ve Örgüt Kültürü</vt:lpstr>
      <vt:lpstr>Örgütlerde Stres Yaratan Nedenler</vt:lpstr>
      <vt:lpstr>7. Bölüm Sonu –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Yerel Yönetimde Yeni Bir Katılım Kanalı</dc:title>
  <dc:creator>kol11</dc:creator>
  <cp:lastModifiedBy>samsung</cp:lastModifiedBy>
  <cp:revision>75</cp:revision>
  <dcterms:created xsi:type="dcterms:W3CDTF">2006-04-06T11:42:48Z</dcterms:created>
  <dcterms:modified xsi:type="dcterms:W3CDTF">2020-07-22T03:14:59Z</dcterms:modified>
</cp:coreProperties>
</file>