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74" r:id="rId2"/>
    <p:sldMasterId id="2147483661" r:id="rId3"/>
  </p:sldMasterIdLst>
  <p:notesMasterIdLst>
    <p:notesMasterId r:id="rId15"/>
  </p:notesMasterIdLst>
  <p:sldIdLst>
    <p:sldId id="306" r:id="rId4"/>
    <p:sldId id="307" r:id="rId5"/>
    <p:sldId id="297" r:id="rId6"/>
    <p:sldId id="308" r:id="rId7"/>
    <p:sldId id="309" r:id="rId8"/>
    <p:sldId id="310" r:id="rId9"/>
    <p:sldId id="312" r:id="rId10"/>
    <p:sldId id="313" r:id="rId11"/>
    <p:sldId id="311" r:id="rId12"/>
    <p:sldId id="314" r:id="rId13"/>
    <p:sldId id="281" r:id="rId14"/>
  </p:sldIdLst>
  <p:sldSz cx="9144000" cy="6858000" type="screen4x3"/>
  <p:notesSz cx="6858000" cy="9144000"/>
  <p:defaultTextStyle>
    <a:defPPr>
      <a:defRPr lang="tr-TR"/>
    </a:defPPr>
    <a:lvl1pPr algn="l" rtl="0" fontAlgn="base">
      <a:spcBef>
        <a:spcPct val="0"/>
      </a:spcBef>
      <a:spcAft>
        <a:spcPct val="0"/>
      </a:spcAft>
      <a:defRPr kumimoji="1" sz="2400" kern="1200">
        <a:solidFill>
          <a:schemeClr val="tx1"/>
        </a:solidFill>
        <a:latin typeface="Times New Roman" pitchFamily="18" charset="0"/>
        <a:ea typeface="+mn-ea"/>
        <a:cs typeface="+mn-cs"/>
      </a:defRPr>
    </a:lvl1pPr>
    <a:lvl2pPr marL="457200" algn="l" rtl="0" fontAlgn="base">
      <a:spcBef>
        <a:spcPct val="0"/>
      </a:spcBef>
      <a:spcAft>
        <a:spcPct val="0"/>
      </a:spcAft>
      <a:defRPr kumimoji="1" sz="2400" kern="1200">
        <a:solidFill>
          <a:schemeClr val="tx1"/>
        </a:solidFill>
        <a:latin typeface="Times New Roman" pitchFamily="18" charset="0"/>
        <a:ea typeface="+mn-ea"/>
        <a:cs typeface="+mn-cs"/>
      </a:defRPr>
    </a:lvl2pPr>
    <a:lvl3pPr marL="914400" algn="l" rtl="0" fontAlgn="base">
      <a:spcBef>
        <a:spcPct val="0"/>
      </a:spcBef>
      <a:spcAft>
        <a:spcPct val="0"/>
      </a:spcAft>
      <a:defRPr kumimoji="1" sz="2400" kern="1200">
        <a:solidFill>
          <a:schemeClr val="tx1"/>
        </a:solidFill>
        <a:latin typeface="Times New Roman" pitchFamily="18" charset="0"/>
        <a:ea typeface="+mn-ea"/>
        <a:cs typeface="+mn-cs"/>
      </a:defRPr>
    </a:lvl3pPr>
    <a:lvl4pPr marL="1371600" algn="l" rtl="0" fontAlgn="base">
      <a:spcBef>
        <a:spcPct val="0"/>
      </a:spcBef>
      <a:spcAft>
        <a:spcPct val="0"/>
      </a:spcAft>
      <a:defRPr kumimoji="1" sz="2400" kern="1200">
        <a:solidFill>
          <a:schemeClr val="tx1"/>
        </a:solidFill>
        <a:latin typeface="Times New Roman" pitchFamily="18" charset="0"/>
        <a:ea typeface="+mn-ea"/>
        <a:cs typeface="+mn-cs"/>
      </a:defRPr>
    </a:lvl4pPr>
    <a:lvl5pPr marL="1828800" algn="l" rtl="0" fontAlgn="base">
      <a:spcBef>
        <a:spcPct val="0"/>
      </a:spcBef>
      <a:spcAft>
        <a:spcPct val="0"/>
      </a:spcAft>
      <a:defRPr kumimoji="1" sz="2400" kern="1200">
        <a:solidFill>
          <a:schemeClr val="tx1"/>
        </a:solidFill>
        <a:latin typeface="Times New Roman" pitchFamily="18" charset="0"/>
        <a:ea typeface="+mn-ea"/>
        <a:cs typeface="+mn-cs"/>
      </a:defRPr>
    </a:lvl5pPr>
    <a:lvl6pPr marL="2286000" algn="l" defTabSz="914400" rtl="0" eaLnBrk="1" latinLnBrk="0" hangingPunct="1">
      <a:defRPr kumimoji="1" sz="2400" kern="1200">
        <a:solidFill>
          <a:schemeClr val="tx1"/>
        </a:solidFill>
        <a:latin typeface="Times New Roman" pitchFamily="18" charset="0"/>
        <a:ea typeface="+mn-ea"/>
        <a:cs typeface="+mn-cs"/>
      </a:defRPr>
    </a:lvl6pPr>
    <a:lvl7pPr marL="2743200" algn="l" defTabSz="914400" rtl="0" eaLnBrk="1" latinLnBrk="0" hangingPunct="1">
      <a:defRPr kumimoji="1" sz="2400" kern="1200">
        <a:solidFill>
          <a:schemeClr val="tx1"/>
        </a:solidFill>
        <a:latin typeface="Times New Roman" pitchFamily="18" charset="0"/>
        <a:ea typeface="+mn-ea"/>
        <a:cs typeface="+mn-cs"/>
      </a:defRPr>
    </a:lvl7pPr>
    <a:lvl8pPr marL="3200400" algn="l" defTabSz="914400" rtl="0" eaLnBrk="1" latinLnBrk="0" hangingPunct="1">
      <a:defRPr kumimoji="1" sz="2400" kern="1200">
        <a:solidFill>
          <a:schemeClr val="tx1"/>
        </a:solidFill>
        <a:latin typeface="Times New Roman" pitchFamily="18" charset="0"/>
        <a:ea typeface="+mn-ea"/>
        <a:cs typeface="+mn-cs"/>
      </a:defRPr>
    </a:lvl8pPr>
    <a:lvl9pPr marL="3657600" algn="l" defTabSz="914400" rtl="0" eaLnBrk="1" latinLnBrk="0" hangingPunct="1">
      <a:defRPr kumimoji="1"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70605"/>
    <a:srgbClr val="D38E03"/>
    <a:srgbClr val="FCAD10"/>
    <a:srgbClr val="FB1F34"/>
    <a:srgbClr val="FAFE60"/>
    <a:srgbClr val="E7FE6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1250" autoAdjust="0"/>
    <p:restoredTop sz="90929"/>
  </p:normalViewPr>
  <p:slideViewPr>
    <p:cSldViewPr>
      <p:cViewPr varScale="1">
        <p:scale>
          <a:sx n="66" d="100"/>
          <a:sy n="66" d="100"/>
        </p:scale>
        <p:origin x="-127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5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36841B-B551-4D2A-87F2-8B7BD35590F8}" type="datetimeFigureOut">
              <a:rPr lang="tr-TR" smtClean="0"/>
              <a:pPr/>
              <a:t>22.7.2020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8869A8-BC83-47FF-99B7-4C8AD65B53C0}" type="slidenum">
              <a:rPr lang="tr-TR" smtClean="0"/>
              <a:pPr/>
              <a:t>‹#›</a:t>
            </a:fld>
            <a:endParaRPr lang="tr-TR"/>
          </a:p>
        </p:txBody>
      </p:sp>
    </p:spTree>
    <p:extLst>
      <p:ext uri="{BB962C8B-B14F-4D97-AF65-F5344CB8AC3E}">
        <p14:creationId xmlns="" xmlns:p14="http://schemas.microsoft.com/office/powerpoint/2010/main" val="857343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1</a:t>
            </a:fld>
            <a:endParaRPr lang="tr-T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F68869A8-BC83-47FF-99B7-4C8AD65B53C0}" type="slidenum">
              <a:rPr lang="tr-TR" smtClean="0"/>
              <a:pPr/>
              <a:t>10</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2</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3</a:t>
            </a:fld>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4</a:t>
            </a:fld>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F68869A8-BC83-47FF-99B7-4C8AD65B53C0}" type="slidenum">
              <a:rPr lang="tr-TR" smtClean="0"/>
              <a:pPr/>
              <a:t>5</a:t>
            </a:fld>
            <a:endParaRPr 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6</a:t>
            </a:fld>
            <a:endParaRPr lang="tr-T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7</a:t>
            </a:fld>
            <a:endParaRPr lang="tr-T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8</a:t>
            </a:fld>
            <a:endParaRPr lang="tr-T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9</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Başlık Slaydı">
    <p:spTree>
      <p:nvGrpSpPr>
        <p:cNvPr id="1" name=""/>
        <p:cNvGrpSpPr/>
        <p:nvPr/>
      </p:nvGrpSpPr>
      <p:grpSpPr>
        <a:xfrm>
          <a:off x="0" y="0"/>
          <a:ext cx="0" cy="0"/>
          <a:chOff x="0" y="0"/>
          <a:chExt cx="0" cy="0"/>
        </a:xfrm>
      </p:grpSpPr>
      <p:sp>
        <p:nvSpPr>
          <p:cNvPr id="13314" name="Rectangle 2"/>
          <p:cNvSpPr>
            <a:spLocks noChangeArrowheads="1"/>
          </p:cNvSpPr>
          <p:nvPr/>
        </p:nvSpPr>
        <p:spPr bwMode="hidden">
          <a:xfrm>
            <a:off x="228600" y="3200400"/>
            <a:ext cx="8763000" cy="1341438"/>
          </a:xfrm>
          <a:prstGeom prst="rect">
            <a:avLst/>
          </a:prstGeom>
          <a:gradFill rotWithShape="0">
            <a:gsLst>
              <a:gs pos="0">
                <a:schemeClr val="bg2"/>
              </a:gs>
              <a:gs pos="100000">
                <a:schemeClr val="bg1"/>
              </a:gs>
            </a:gsLst>
            <a:path path="shape">
              <a:fillToRect l="50000" t="50000" r="50000" b="50000"/>
            </a:path>
          </a:gradFill>
          <a:ln w="9525">
            <a:noFill/>
            <a:miter lim="800000"/>
            <a:headEnd/>
            <a:tailEnd/>
          </a:ln>
          <a:effectLst/>
        </p:spPr>
        <p:txBody>
          <a:bodyPr wrap="none" anchor="ctr"/>
          <a:lstStyle/>
          <a:p>
            <a:pPr algn="ctr"/>
            <a:endParaRPr lang="tr-TR"/>
          </a:p>
        </p:txBody>
      </p:sp>
      <p:pic>
        <p:nvPicPr>
          <p:cNvPr id="13315" name="Picture 3" descr="ANABNR2"/>
          <p:cNvPicPr>
            <a:picLocks noChangeAspect="1" noChangeArrowheads="1"/>
          </p:cNvPicPr>
          <p:nvPr/>
        </p:nvPicPr>
        <p:blipFill>
          <a:blip r:embed="rId2"/>
          <a:srcRect l="-900" t="-1314" r="-2" b="-36961"/>
          <a:stretch>
            <a:fillRect/>
          </a:stretch>
        </p:blipFill>
        <p:spPr bwMode="auto">
          <a:xfrm>
            <a:off x="285720" y="2714620"/>
            <a:ext cx="8458200" cy="1158875"/>
          </a:xfrm>
          <a:prstGeom prst="rect">
            <a:avLst/>
          </a:prstGeom>
          <a:noFill/>
        </p:spPr>
      </p:pic>
      <p:sp>
        <p:nvSpPr>
          <p:cNvPr id="13316" name="Rectangle 4"/>
          <p:cNvSpPr>
            <a:spLocks noChangeArrowheads="1"/>
          </p:cNvSpPr>
          <p:nvPr/>
        </p:nvSpPr>
        <p:spPr bwMode="hidden">
          <a:xfrm>
            <a:off x="795338" y="2895600"/>
            <a:ext cx="304800" cy="990600"/>
          </a:xfrm>
          <a:prstGeom prst="rect">
            <a:avLst/>
          </a:prstGeom>
          <a:solidFill>
            <a:schemeClr val="accent2">
              <a:alpha val="50000"/>
            </a:schemeClr>
          </a:solidFill>
          <a:ln w="9525">
            <a:noFill/>
            <a:miter lim="800000"/>
            <a:headEnd/>
            <a:tailEnd/>
          </a:ln>
          <a:effectLst/>
        </p:spPr>
        <p:txBody>
          <a:bodyPr wrap="none" anchor="ctr"/>
          <a:lstStyle/>
          <a:p>
            <a:pPr algn="ctr"/>
            <a:endParaRPr lang="tr-TR"/>
          </a:p>
        </p:txBody>
      </p:sp>
      <p:sp>
        <p:nvSpPr>
          <p:cNvPr id="13319" name="Rectangle 7"/>
          <p:cNvSpPr>
            <a:spLocks noGrp="1" noChangeArrowheads="1"/>
          </p:cNvSpPr>
          <p:nvPr>
            <p:ph type="dt" sz="half" idx="2"/>
          </p:nvPr>
        </p:nvSpPr>
        <p:spPr>
          <a:xfrm>
            <a:off x="685800" y="6324600"/>
            <a:ext cx="1905000" cy="457200"/>
          </a:xfrm>
        </p:spPr>
        <p:txBody>
          <a:bodyPr/>
          <a:lstStyle>
            <a:lvl1pPr>
              <a:defRPr/>
            </a:lvl1pPr>
          </a:lstStyle>
          <a:p>
            <a:endParaRPr lang="tr-TR"/>
          </a:p>
        </p:txBody>
      </p:sp>
      <p:sp>
        <p:nvSpPr>
          <p:cNvPr id="13320" name="Rectangle 8"/>
          <p:cNvSpPr>
            <a:spLocks noGrp="1" noChangeArrowheads="1"/>
          </p:cNvSpPr>
          <p:nvPr>
            <p:ph type="ftr" sz="quarter" idx="3"/>
          </p:nvPr>
        </p:nvSpPr>
        <p:spPr>
          <a:xfrm>
            <a:off x="3124200" y="6324600"/>
            <a:ext cx="2895600" cy="457200"/>
          </a:xfrm>
        </p:spPr>
        <p:txBody>
          <a:bodyPr/>
          <a:lstStyle>
            <a:lvl1pPr>
              <a:defRPr/>
            </a:lvl1pPr>
          </a:lstStyle>
          <a:p>
            <a:endParaRPr lang="tr-TR"/>
          </a:p>
        </p:txBody>
      </p:sp>
      <p:sp>
        <p:nvSpPr>
          <p:cNvPr id="13321" name="Rectangle 9"/>
          <p:cNvSpPr>
            <a:spLocks noGrp="1" noChangeArrowheads="1"/>
          </p:cNvSpPr>
          <p:nvPr>
            <p:ph type="sldNum" sz="quarter" idx="4"/>
          </p:nvPr>
        </p:nvSpPr>
        <p:spPr>
          <a:xfrm>
            <a:off x="6553200" y="6324600"/>
            <a:ext cx="1905000" cy="457200"/>
          </a:xfrm>
        </p:spPr>
        <p:txBody>
          <a:bodyPr/>
          <a:lstStyle>
            <a:lvl1pPr>
              <a:defRPr sz="1400"/>
            </a:lvl1pPr>
          </a:lstStyle>
          <a:p>
            <a:fld id="{9417C9FD-1B36-4EAF-B641-944486644EC8}" type="slidenum">
              <a:rPr lang="tr-T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F4B1F1DC-4C47-4820-B887-2FD9809F4A5E}" type="slidenum">
              <a:rPr lang="tr-TR"/>
              <a:pPr/>
              <a:t>‹#›</a:t>
            </a:fld>
            <a:endParaRPr lang="tr-TR" sz="140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1ACC080D-7E3A-4813-87BA-54FD50E70481}" type="slidenum">
              <a:rPr lang="tr-TR"/>
              <a:pPr/>
              <a:t>‹#›</a:t>
            </a:fld>
            <a:endParaRPr lang="tr-TR" sz="140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96100" y="838200"/>
            <a:ext cx="1943100" cy="537845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1066800" y="838200"/>
            <a:ext cx="5676900" cy="5378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D94755AD-9321-43B3-A458-676526057FC6}" type="slidenum">
              <a:rPr lang="tr-TR"/>
              <a:pPr/>
              <a:t>‹#›</a:t>
            </a:fld>
            <a:endParaRPr lang="tr-TR" sz="140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Özel Düzen">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785786" y="714356"/>
            <a:ext cx="8053414" cy="428628"/>
          </a:xfrm>
        </p:spPr>
        <p:txBody>
          <a:bodyPr/>
          <a:lstStyle>
            <a:lvl1pPr>
              <a:defRPr lang="tr-TR" sz="1400"/>
            </a:lvl1pPr>
          </a:lstStyle>
          <a:p>
            <a:r>
              <a:rPr lang="tr-TR" sz="900" b="1" i="1" dirty="0" smtClean="0">
                <a:solidFill>
                  <a:srgbClr val="000000"/>
                </a:solidFill>
                <a:latin typeface="Arial"/>
                <a:ea typeface="Times New Roman"/>
                <a:cs typeface="Times New Roman"/>
              </a:rPr>
              <a:t>Mutlu Yaşam Başarılı Kariyer #</a:t>
            </a:r>
            <a:r>
              <a:rPr lang="tr-TR" sz="900" b="1" i="1" dirty="0" err="1" smtClean="0">
                <a:solidFill>
                  <a:srgbClr val="000000"/>
                </a:solidFill>
                <a:latin typeface="Arial"/>
                <a:ea typeface="Times New Roman"/>
                <a:cs typeface="Times New Roman"/>
              </a:rPr>
              <a:t>güncellemenizvar</a:t>
            </a:r>
            <a:endParaRPr lang="tr-TR" sz="1400" dirty="0">
              <a:solidFill>
                <a:srgbClr val="000000"/>
              </a:solidFill>
              <a:latin typeface="Arial"/>
              <a:ea typeface="Times New Roman"/>
            </a:endParaRPr>
          </a:p>
        </p:txBody>
      </p:sp>
      <p:sp>
        <p:nvSpPr>
          <p:cNvPr id="3" name="2 Veri Yer Tutucusu"/>
          <p:cNvSpPr>
            <a:spLocks noGrp="1"/>
          </p:cNvSpPr>
          <p:nvPr>
            <p:ph type="dt" sz="half" idx="10"/>
          </p:nvPr>
        </p:nvSpPr>
        <p:spPr/>
        <p:txBody>
          <a:bodyPr/>
          <a:lstStyle/>
          <a:p>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1DE94B8-9746-47B0-954A-E82C62B94122}" type="slidenum">
              <a:rPr lang="tr-TR" smtClean="0"/>
              <a:pPr/>
              <a:t>‹#›</a:t>
            </a:fld>
            <a:endParaRPr lang="tr-TR" sz="140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7269F8D0-6D71-4934-A173-07DD1A7AE7EF}" type="slidenum">
              <a:rPr lang="tr-TR"/>
              <a:pPr/>
              <a:t>‹#›</a:t>
            </a:fld>
            <a:endParaRPr lang="tr-TR" sz="140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955E3D9B-7866-4BC0-B486-E02EEFC58758}" type="slidenum">
              <a:rPr lang="tr-TR"/>
              <a:pPr/>
              <a:t>‹#›</a:t>
            </a:fld>
            <a:endParaRPr lang="tr-TR" sz="140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1066800" y="21018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5029200" y="21018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1C9EA993-4122-4410-BC15-BE6FE1D2B33A}" type="slidenum">
              <a:rPr lang="tr-TR"/>
              <a:pPr/>
              <a:t>‹#›</a:t>
            </a:fld>
            <a:endParaRPr lang="tr-TR" sz="140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endParaRPr lang="tr-TR"/>
          </a:p>
        </p:txBody>
      </p:sp>
      <p:sp>
        <p:nvSpPr>
          <p:cNvPr id="8" name="7 Altbilgi Yer Tutucusu"/>
          <p:cNvSpPr>
            <a:spLocks noGrp="1"/>
          </p:cNvSpPr>
          <p:nvPr>
            <p:ph type="ftr" sz="quarter" idx="11"/>
          </p:nvPr>
        </p:nvSpPr>
        <p:spPr/>
        <p:txBody>
          <a:bodyPr/>
          <a:lstStyle>
            <a:lvl1pPr>
              <a:defRPr/>
            </a:lvl1pPr>
          </a:lstStyle>
          <a:p>
            <a:endParaRPr lang="tr-TR"/>
          </a:p>
        </p:txBody>
      </p:sp>
      <p:sp>
        <p:nvSpPr>
          <p:cNvPr id="9" name="8 Slayt Numarası Yer Tutucusu"/>
          <p:cNvSpPr>
            <a:spLocks noGrp="1"/>
          </p:cNvSpPr>
          <p:nvPr>
            <p:ph type="sldNum" sz="quarter" idx="12"/>
          </p:nvPr>
        </p:nvSpPr>
        <p:spPr/>
        <p:txBody>
          <a:bodyPr/>
          <a:lstStyle>
            <a:lvl1pPr>
              <a:defRPr/>
            </a:lvl1pPr>
          </a:lstStyle>
          <a:p>
            <a:fld id="{7E7509DC-FFF1-4985-A6B5-D72BCC6D67D6}" type="slidenum">
              <a:rPr lang="tr-TR"/>
              <a:pPr/>
              <a:t>‹#›</a:t>
            </a:fld>
            <a:endParaRPr lang="tr-TR" sz="140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endParaRPr lang="tr-TR"/>
          </a:p>
        </p:txBody>
      </p:sp>
      <p:sp>
        <p:nvSpPr>
          <p:cNvPr id="4" name="3 Altbilgi Yer Tutucusu"/>
          <p:cNvSpPr>
            <a:spLocks noGrp="1"/>
          </p:cNvSpPr>
          <p:nvPr>
            <p:ph type="ftr" sz="quarter" idx="11"/>
          </p:nvPr>
        </p:nvSpPr>
        <p:spPr/>
        <p:txBody>
          <a:bodyPr/>
          <a:lstStyle>
            <a:lvl1pPr>
              <a:defRPr/>
            </a:lvl1pPr>
          </a:lstStyle>
          <a:p>
            <a:endParaRPr lang="tr-TR"/>
          </a:p>
        </p:txBody>
      </p:sp>
      <p:sp>
        <p:nvSpPr>
          <p:cNvPr id="5" name="4 Slayt Numarası Yer Tutucusu"/>
          <p:cNvSpPr>
            <a:spLocks noGrp="1"/>
          </p:cNvSpPr>
          <p:nvPr>
            <p:ph type="sldNum" sz="quarter" idx="12"/>
          </p:nvPr>
        </p:nvSpPr>
        <p:spPr/>
        <p:txBody>
          <a:bodyPr/>
          <a:lstStyle>
            <a:lvl1pPr>
              <a:defRPr/>
            </a:lvl1pPr>
          </a:lstStyle>
          <a:p>
            <a:fld id="{2B1A309B-5906-4183-B0B0-5648D824D6D0}" type="slidenum">
              <a:rPr lang="tr-TR"/>
              <a:pPr/>
              <a:t>‹#›</a:t>
            </a:fld>
            <a:endParaRPr lang="tr-TR" sz="140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endParaRPr lang="tr-TR"/>
          </a:p>
        </p:txBody>
      </p:sp>
      <p:sp>
        <p:nvSpPr>
          <p:cNvPr id="3" name="2 Altbilgi Yer Tutucusu"/>
          <p:cNvSpPr>
            <a:spLocks noGrp="1"/>
          </p:cNvSpPr>
          <p:nvPr>
            <p:ph type="ftr" sz="quarter" idx="11"/>
          </p:nvPr>
        </p:nvSpPr>
        <p:spPr/>
        <p:txBody>
          <a:bodyPr/>
          <a:lstStyle>
            <a:lvl1pPr>
              <a:defRPr/>
            </a:lvl1pPr>
          </a:lstStyle>
          <a:p>
            <a:endParaRPr lang="tr-TR"/>
          </a:p>
        </p:txBody>
      </p:sp>
      <p:sp>
        <p:nvSpPr>
          <p:cNvPr id="4" name="3 Slayt Numarası Yer Tutucusu"/>
          <p:cNvSpPr>
            <a:spLocks noGrp="1"/>
          </p:cNvSpPr>
          <p:nvPr>
            <p:ph type="sldNum" sz="quarter" idx="12"/>
          </p:nvPr>
        </p:nvSpPr>
        <p:spPr/>
        <p:txBody>
          <a:bodyPr/>
          <a:lstStyle>
            <a:lvl1pPr>
              <a:defRPr/>
            </a:lvl1pPr>
          </a:lstStyle>
          <a:p>
            <a:fld id="{3F00BE53-0386-4E26-B1B3-7C0143DDB6E1}" type="slidenum">
              <a:rPr lang="tr-TR"/>
              <a:pPr/>
              <a:t>‹#›</a:t>
            </a:fld>
            <a:endParaRPr lang="tr-TR" sz="14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C51A519A-D1B1-43DC-8D6F-883804CE75D0}" type="slidenum">
              <a:rPr lang="tr-TR"/>
              <a:pPr/>
              <a:t>‹#›</a:t>
            </a:fld>
            <a:endParaRPr lang="tr-TR" sz="140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ChangeArrowheads="1"/>
          </p:cNvSpPr>
          <p:nvPr/>
        </p:nvSpPr>
        <p:spPr bwMode="hidden">
          <a:xfrm>
            <a:off x="152400" y="0"/>
            <a:ext cx="1447800" cy="685800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endParaRPr lang="tr-TR"/>
          </a:p>
        </p:txBody>
      </p:sp>
      <p:sp>
        <p:nvSpPr>
          <p:cNvPr id="12291" name="Rectangle 3"/>
          <p:cNvSpPr>
            <a:spLocks noChangeArrowheads="1"/>
          </p:cNvSpPr>
          <p:nvPr/>
        </p:nvSpPr>
        <p:spPr bwMode="hidden">
          <a:xfrm>
            <a:off x="1676400" y="0"/>
            <a:ext cx="7467600" cy="1219200"/>
          </a:xfrm>
          <a:prstGeom prst="rect">
            <a:avLst/>
          </a:prstGeom>
          <a:gradFill rotWithShape="0">
            <a:gsLst>
              <a:gs pos="0">
                <a:schemeClr val="bg2"/>
              </a:gs>
              <a:gs pos="100000">
                <a:schemeClr val="bg1"/>
              </a:gs>
            </a:gsLst>
            <a:path path="shape">
              <a:fillToRect l="50000" t="50000" r="50000" b="50000"/>
            </a:path>
          </a:gradFill>
          <a:ln w="9525">
            <a:noFill/>
            <a:miter lim="800000"/>
            <a:headEnd/>
            <a:tailEnd/>
          </a:ln>
          <a:effectLst/>
        </p:spPr>
        <p:txBody>
          <a:bodyPr wrap="none" anchor="ctr"/>
          <a:lstStyle/>
          <a:p>
            <a:pPr algn="ctr"/>
            <a:endParaRPr lang="tr-TR"/>
          </a:p>
        </p:txBody>
      </p:sp>
      <p:sp>
        <p:nvSpPr>
          <p:cNvPr id="12292" name="Rectangle 4" descr="Stationery"/>
          <p:cNvSpPr>
            <a:spLocks noChangeArrowheads="1"/>
          </p:cNvSpPr>
          <p:nvPr/>
        </p:nvSpPr>
        <p:spPr bwMode="auto">
          <a:xfrm>
            <a:off x="457200" y="0"/>
            <a:ext cx="1219200" cy="762000"/>
          </a:xfrm>
          <a:prstGeom prst="rect">
            <a:avLst/>
          </a:prstGeom>
          <a:blipFill dpi="0" rotWithShape="0">
            <a:blip r:embed="rId14"/>
            <a:srcRect/>
            <a:tile tx="0" ty="0" sx="100000" sy="100000" flip="none" algn="tl"/>
          </a:blipFill>
          <a:ln w="9525">
            <a:noFill/>
            <a:miter lim="800000"/>
            <a:headEnd/>
            <a:tailEnd/>
          </a:ln>
          <a:effectLst/>
        </p:spPr>
        <p:txBody>
          <a:bodyPr wrap="none" anchor="ctr"/>
          <a:lstStyle/>
          <a:p>
            <a:pPr algn="ctr"/>
            <a:endParaRPr lang="tr-TR"/>
          </a:p>
        </p:txBody>
      </p:sp>
      <p:sp>
        <p:nvSpPr>
          <p:cNvPr id="12293" name="Rectangle 5" descr="Stationery"/>
          <p:cNvSpPr>
            <a:spLocks noChangeArrowheads="1"/>
          </p:cNvSpPr>
          <p:nvPr/>
        </p:nvSpPr>
        <p:spPr bwMode="auto">
          <a:xfrm>
            <a:off x="0" y="0"/>
            <a:ext cx="457200" cy="6858000"/>
          </a:xfrm>
          <a:prstGeom prst="rect">
            <a:avLst/>
          </a:prstGeom>
          <a:blipFill dpi="0" rotWithShape="0">
            <a:blip r:embed="rId14"/>
            <a:srcRect/>
            <a:tile tx="0" ty="0" sx="100000" sy="100000" flip="none" algn="tl"/>
          </a:blipFill>
          <a:ln w="9525">
            <a:noFill/>
            <a:miter lim="800000"/>
            <a:headEnd/>
            <a:tailEnd/>
          </a:ln>
          <a:effectLst/>
        </p:spPr>
        <p:txBody>
          <a:bodyPr wrap="none" anchor="ctr"/>
          <a:lstStyle/>
          <a:p>
            <a:pPr algn="ctr"/>
            <a:endParaRPr lang="tr-TR"/>
          </a:p>
        </p:txBody>
      </p:sp>
      <p:sp>
        <p:nvSpPr>
          <p:cNvPr id="12294" name="Rectangle 6"/>
          <p:cNvSpPr>
            <a:spLocks noGrp="1" noChangeArrowheads="1"/>
          </p:cNvSpPr>
          <p:nvPr>
            <p:ph type="title"/>
          </p:nvPr>
        </p:nvSpPr>
        <p:spPr bwMode="auto">
          <a:xfrm>
            <a:off x="1066800" y="838200"/>
            <a:ext cx="7772400" cy="3047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tr-TR" sz="900" b="1" i="1" dirty="0" smtClean="0">
                <a:solidFill>
                  <a:srgbClr val="000000"/>
                </a:solidFill>
                <a:latin typeface="Arial"/>
                <a:ea typeface="Times New Roman"/>
                <a:cs typeface="Times New Roman"/>
              </a:rPr>
              <a:t>Mutlu Yaşam Başarılı Kariyer #</a:t>
            </a:r>
            <a:r>
              <a:rPr lang="tr-TR" sz="900" b="1" i="1" dirty="0" err="1" smtClean="0">
                <a:solidFill>
                  <a:srgbClr val="000000"/>
                </a:solidFill>
                <a:latin typeface="Arial"/>
                <a:ea typeface="Times New Roman"/>
                <a:cs typeface="Times New Roman"/>
              </a:rPr>
              <a:t>güncellemenizvar</a:t>
            </a:r>
            <a:endParaRPr lang="tr-TR" dirty="0" smtClean="0"/>
          </a:p>
        </p:txBody>
      </p:sp>
      <p:sp>
        <p:nvSpPr>
          <p:cNvPr id="12295" name="Rectangle 7"/>
          <p:cNvSpPr>
            <a:spLocks noGrp="1" noChangeArrowheads="1"/>
          </p:cNvSpPr>
          <p:nvPr>
            <p:ph type="dt" sz="half" idx="2"/>
          </p:nvPr>
        </p:nvSpPr>
        <p:spPr bwMode="auto">
          <a:xfrm>
            <a:off x="1066800" y="6413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400">
                <a:solidFill>
                  <a:schemeClr val="tx2"/>
                </a:solidFill>
              </a:defRPr>
            </a:lvl1pPr>
          </a:lstStyle>
          <a:p>
            <a:endParaRPr lang="tr-TR"/>
          </a:p>
        </p:txBody>
      </p:sp>
      <p:sp>
        <p:nvSpPr>
          <p:cNvPr id="12296" name="Rectangle 8"/>
          <p:cNvSpPr>
            <a:spLocks noGrp="1" noChangeArrowheads="1"/>
          </p:cNvSpPr>
          <p:nvPr>
            <p:ph type="ftr" sz="quarter" idx="3"/>
          </p:nvPr>
        </p:nvSpPr>
        <p:spPr bwMode="auto">
          <a:xfrm>
            <a:off x="3429000" y="64135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400">
                <a:solidFill>
                  <a:schemeClr val="tx2"/>
                </a:solidFill>
              </a:defRPr>
            </a:lvl1pPr>
          </a:lstStyle>
          <a:p>
            <a:endParaRPr lang="tr-TR"/>
          </a:p>
        </p:txBody>
      </p:sp>
      <p:pic>
        <p:nvPicPr>
          <p:cNvPr id="12297" name="Picture 9" descr="anabnr2"/>
          <p:cNvPicPr>
            <a:picLocks noChangeAspect="1" noChangeArrowheads="1"/>
          </p:cNvPicPr>
          <p:nvPr/>
        </p:nvPicPr>
        <p:blipFill>
          <a:blip r:embed="rId15"/>
          <a:srcRect/>
          <a:stretch>
            <a:fillRect/>
          </a:stretch>
        </p:blipFill>
        <p:spPr bwMode="auto">
          <a:xfrm>
            <a:off x="1228725" y="0"/>
            <a:ext cx="7915275" cy="754063"/>
          </a:xfrm>
          <a:prstGeom prst="rect">
            <a:avLst/>
          </a:prstGeom>
          <a:noFill/>
        </p:spPr>
      </p:pic>
      <p:sp>
        <p:nvSpPr>
          <p:cNvPr id="12298" name="Rectangle 10"/>
          <p:cNvSpPr>
            <a:spLocks noChangeArrowheads="1"/>
          </p:cNvSpPr>
          <p:nvPr/>
        </p:nvSpPr>
        <p:spPr bwMode="auto">
          <a:xfrm>
            <a:off x="304800" y="457200"/>
            <a:ext cx="2514600" cy="304800"/>
          </a:xfrm>
          <a:prstGeom prst="rect">
            <a:avLst/>
          </a:prstGeom>
          <a:solidFill>
            <a:schemeClr val="accent2">
              <a:alpha val="50000"/>
            </a:schemeClr>
          </a:solidFill>
          <a:ln w="9525">
            <a:noFill/>
            <a:miter lim="800000"/>
            <a:headEnd/>
            <a:tailEnd/>
          </a:ln>
          <a:effectLst/>
        </p:spPr>
        <p:txBody>
          <a:bodyPr wrap="none" anchor="ctr"/>
          <a:lstStyle/>
          <a:p>
            <a:pPr algn="ctr"/>
            <a:endParaRPr lang="tr-TR"/>
          </a:p>
        </p:txBody>
      </p:sp>
      <p:sp>
        <p:nvSpPr>
          <p:cNvPr id="12299" name="Rectangle 11"/>
          <p:cNvSpPr>
            <a:spLocks noGrp="1" noChangeArrowheads="1"/>
          </p:cNvSpPr>
          <p:nvPr>
            <p:ph type="sldNum" sz="quarter" idx="4"/>
          </p:nvPr>
        </p:nvSpPr>
        <p:spPr bwMode="auto">
          <a:xfrm>
            <a:off x="8229600" y="6413500"/>
            <a:ext cx="914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a:solidFill>
                  <a:schemeClr val="tx2"/>
                </a:solidFill>
              </a:defRPr>
            </a:lvl1pPr>
          </a:lstStyle>
          <a:p>
            <a:fld id="{D1DE94B8-9746-47B0-954A-E82C62B94122}" type="slidenum">
              <a:rPr lang="tr-TR"/>
              <a:pPr/>
              <a:t>‹#›</a:t>
            </a:fld>
            <a:endParaRPr lang="tr-TR" sz="1400"/>
          </a:p>
        </p:txBody>
      </p:sp>
      <p:sp>
        <p:nvSpPr>
          <p:cNvPr id="12300" name="Rectangle 12"/>
          <p:cNvSpPr>
            <a:spLocks noGrp="1" noChangeArrowheads="1"/>
          </p:cNvSpPr>
          <p:nvPr>
            <p:ph type="body" idx="1"/>
          </p:nvPr>
        </p:nvSpPr>
        <p:spPr bwMode="auto">
          <a:xfrm>
            <a:off x="1066800" y="210185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p>
        </p:txBody>
      </p:sp>
    </p:spTree>
  </p:cSld>
  <p:clrMap bg1="lt1" tx1="dk1" bg2="lt2" tx2="dk2" accent1="accent1" accent2="accent2" accent3="accent3" accent4="accent4" accent5="accent5" accent6="accent6" hlink="hlink" folHlink="folHlink"/>
  <p:sldLayoutIdLst>
    <p:sldLayoutId id="2147483650" r:id="rId1"/>
    <p:sldLayoutId id="2147483673"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marL="0" marR="0" indent="0" algn="l" defTabSz="914400" rtl="0" eaLnBrk="1" fontAlgn="base" latinLnBrk="0" hangingPunct="1">
        <a:lnSpc>
          <a:spcPct val="100000"/>
        </a:lnSpc>
        <a:spcBef>
          <a:spcPct val="0"/>
        </a:spcBef>
        <a:spcAft>
          <a:spcPct val="0"/>
        </a:spcAft>
        <a:buClrTx/>
        <a:buSzTx/>
        <a:buFontTx/>
        <a:buNone/>
        <a:tabLst/>
        <a:defRPr lang="tr-TR" sz="2000" b="1" i="1" smtClean="0">
          <a:solidFill>
            <a:schemeClr val="tx2"/>
          </a:solidFill>
          <a:latin typeface="+mj-lt"/>
          <a:ea typeface="+mj-ea"/>
          <a:cs typeface="+mj-cs"/>
        </a:defRPr>
      </a:lvl1pPr>
      <a:lvl2pPr algn="l" rtl="0" fontAlgn="base">
        <a:spcBef>
          <a:spcPct val="0"/>
        </a:spcBef>
        <a:spcAft>
          <a:spcPct val="0"/>
        </a:spcAft>
        <a:defRPr sz="4400">
          <a:solidFill>
            <a:schemeClr val="tx2"/>
          </a:solidFill>
          <a:latin typeface="Times New Roman" pitchFamily="18" charset="0"/>
        </a:defRPr>
      </a:lvl2pPr>
      <a:lvl3pPr algn="l" rtl="0" fontAlgn="base">
        <a:spcBef>
          <a:spcPct val="0"/>
        </a:spcBef>
        <a:spcAft>
          <a:spcPct val="0"/>
        </a:spcAft>
        <a:defRPr sz="4400">
          <a:solidFill>
            <a:schemeClr val="tx2"/>
          </a:solidFill>
          <a:latin typeface="Times New Roman" pitchFamily="18" charset="0"/>
        </a:defRPr>
      </a:lvl3pPr>
      <a:lvl4pPr algn="l" rtl="0" fontAlgn="base">
        <a:spcBef>
          <a:spcPct val="0"/>
        </a:spcBef>
        <a:spcAft>
          <a:spcPct val="0"/>
        </a:spcAft>
        <a:defRPr sz="4400">
          <a:solidFill>
            <a:schemeClr val="tx2"/>
          </a:solidFill>
          <a:latin typeface="Times New Roman" pitchFamily="18" charset="0"/>
        </a:defRPr>
      </a:lvl4pPr>
      <a:lvl5pPr algn="l" rtl="0" fontAlgn="base">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457200" indent="-457200" algn="l" rtl="0" fontAlgn="base">
        <a:spcBef>
          <a:spcPct val="20000"/>
        </a:spcBef>
        <a:spcAft>
          <a:spcPct val="0"/>
        </a:spcAft>
        <a:buClr>
          <a:srgbClr val="A50021"/>
        </a:buClr>
        <a:buSzPct val="75000"/>
        <a:buFont typeface="Wingdings" pitchFamily="2" charset="2"/>
        <a:buChar char="n"/>
        <a:defRPr sz="3200">
          <a:solidFill>
            <a:schemeClr val="tx1"/>
          </a:solidFill>
          <a:latin typeface="+mn-lt"/>
          <a:ea typeface="+mn-ea"/>
          <a:cs typeface="+mn-cs"/>
        </a:defRPr>
      </a:lvl1pPr>
      <a:lvl2pPr marL="1027113" indent="-455613" algn="l" rtl="0" fontAlgn="base">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0013" indent="-228600" algn="l" rtl="0" fontAlgn="base">
        <a:spcBef>
          <a:spcPct val="20000"/>
        </a:spcBef>
        <a:spcAft>
          <a:spcPct val="0"/>
        </a:spcAft>
        <a:buClr>
          <a:srgbClr val="666699"/>
        </a:buClr>
        <a:buSzPct val="70000"/>
        <a:buFont typeface="Wingdings" pitchFamily="2" charset="2"/>
        <a:buChar char="n"/>
        <a:defRPr sz="2400">
          <a:solidFill>
            <a:schemeClr val="tx1"/>
          </a:solidFill>
          <a:latin typeface="+mn-lt"/>
        </a:defRPr>
      </a:lvl3pPr>
      <a:lvl4pPr marL="1712913" indent="-228600" algn="l" rtl="0" fontAlgn="base">
        <a:spcBef>
          <a:spcPct val="20000"/>
        </a:spcBef>
        <a:spcAft>
          <a:spcPct val="0"/>
        </a:spcAft>
        <a:buSzPct val="60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268B75-2442-426F-A1B7-CAE78DFE764A}" type="datetimeFigureOut">
              <a:rPr lang="tr-TR" smtClean="0"/>
              <a:pPr/>
              <a:t>22.7.2020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E15F16-870E-4D77-A18B-48A0BDD996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AE964B-438C-4CF5-A7D0-B9B97E1780FB}" type="datetimeFigureOut">
              <a:rPr lang="tr-TR" smtClean="0"/>
              <a:pPr/>
              <a:t>22.7.2020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C59DF7-6553-4E64-9A54-9C5649B4487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idx="4294967295"/>
          </p:nvPr>
        </p:nvSpPr>
        <p:spPr>
          <a:xfrm>
            <a:off x="285720" y="571480"/>
            <a:ext cx="8626475" cy="1071571"/>
          </a:xfrm>
        </p:spPr>
        <p:txBody>
          <a:bodyPr/>
          <a:lstStyle/>
          <a:p>
            <a:pPr algn="ctr"/>
            <a:r>
              <a:rPr lang="tr-TR" sz="3200" b="1" dirty="0" smtClean="0"/>
              <a:t>MUTLU YAŞAM, BAŞARILI KARİYER</a:t>
            </a:r>
            <a:r>
              <a:rPr lang="tr-TR" sz="3200" dirty="0" smtClean="0"/>
              <a:t/>
            </a:r>
            <a:br>
              <a:rPr lang="tr-TR" sz="3200" dirty="0" smtClean="0"/>
            </a:br>
            <a:r>
              <a:rPr lang="tr-TR" sz="3200" b="1" dirty="0" smtClean="0"/>
              <a:t>#</a:t>
            </a:r>
            <a:r>
              <a:rPr lang="tr-TR" sz="3200" b="1" dirty="0" err="1" smtClean="0"/>
              <a:t>güncellemenizvar</a:t>
            </a:r>
            <a:endParaRPr lang="tr-TR" sz="3200" dirty="0"/>
          </a:p>
        </p:txBody>
      </p:sp>
      <p:sp>
        <p:nvSpPr>
          <p:cNvPr id="17411" name="Rectangle 3"/>
          <p:cNvSpPr>
            <a:spLocks noGrp="1" noChangeArrowheads="1"/>
          </p:cNvSpPr>
          <p:nvPr>
            <p:ph type="subTitle" idx="4294967295"/>
          </p:nvPr>
        </p:nvSpPr>
        <p:spPr>
          <a:xfrm>
            <a:off x="357158" y="4286256"/>
            <a:ext cx="8424862" cy="1143008"/>
          </a:xfrm>
        </p:spPr>
        <p:txBody>
          <a:bodyPr/>
          <a:lstStyle/>
          <a:p>
            <a:pPr algn="ctr">
              <a:buNone/>
            </a:pPr>
            <a:r>
              <a:rPr lang="tr-TR" sz="2800" b="1" dirty="0" smtClean="0">
                <a:solidFill>
                  <a:srgbClr val="002060"/>
                </a:solidFill>
              </a:rPr>
              <a:t>BÖLÜM 8</a:t>
            </a:r>
          </a:p>
          <a:p>
            <a:pPr algn="ctr">
              <a:buNone/>
            </a:pPr>
            <a:r>
              <a:rPr lang="tr-TR" sz="2800" b="1" dirty="0" smtClean="0">
                <a:solidFill>
                  <a:srgbClr val="002060"/>
                </a:solidFill>
              </a:rPr>
              <a:t>MOTİVASYON VE BAŞARI </a:t>
            </a:r>
            <a:endParaRPr lang="tr-TR" sz="2800" b="1" dirty="0">
              <a:solidFill>
                <a:srgbClr val="002060"/>
              </a:solidFill>
            </a:endParaRPr>
          </a:p>
        </p:txBody>
      </p:sp>
      <p:sp>
        <p:nvSpPr>
          <p:cNvPr id="4" name="Rectangle 2"/>
          <p:cNvSpPr txBox="1">
            <a:spLocks noChangeArrowheads="1"/>
          </p:cNvSpPr>
          <p:nvPr/>
        </p:nvSpPr>
        <p:spPr bwMode="auto">
          <a:xfrm>
            <a:off x="342930" y="2143116"/>
            <a:ext cx="8443912" cy="57150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b="1" i="0" u="none" strike="noStrike" kern="0" cap="none" spc="0" normalizeH="0" baseline="0" noProof="0" dirty="0" smtClean="0">
                <a:ln>
                  <a:noFill/>
                </a:ln>
                <a:solidFill>
                  <a:srgbClr val="002060"/>
                </a:solidFill>
                <a:effectLst/>
                <a:uLnTx/>
                <a:uFillTx/>
                <a:latin typeface="+mj-lt"/>
                <a:ea typeface="+mj-ea"/>
                <a:cs typeface="+mj-cs"/>
              </a:rPr>
              <a:t>Prof. Dr. Hüseyin GÜL</a:t>
            </a:r>
            <a:endParaRPr kumimoji="0" lang="tr-TR" b="1" i="0" u="none" strike="noStrike" kern="0" cap="none" spc="0" normalizeH="0" baseline="0" noProof="0" dirty="0">
              <a:ln>
                <a:noFill/>
              </a:ln>
              <a:solidFill>
                <a:srgbClr val="002060"/>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95340"/>
          </a:xfrm>
        </p:spPr>
        <p:txBody>
          <a:bodyPr/>
          <a:lstStyle/>
          <a:p>
            <a:pPr lvl="0"/>
            <a:r>
              <a:rPr sz="2800"/>
              <a:t>Kendini Gerçekleştirerek ve Aşarak Başarmak</a:t>
            </a:r>
            <a:endParaRPr sz="2800" i="0" dirty="0">
              <a:solidFill>
                <a:srgbClr val="002060"/>
              </a:solidFill>
            </a:endParaRPr>
          </a:p>
        </p:txBody>
      </p:sp>
      <p:sp>
        <p:nvSpPr>
          <p:cNvPr id="20483" name="Rectangle 3"/>
          <p:cNvSpPr>
            <a:spLocks noGrp="1" noChangeArrowheads="1"/>
          </p:cNvSpPr>
          <p:nvPr>
            <p:ph type="body" idx="1"/>
          </p:nvPr>
        </p:nvSpPr>
        <p:spPr>
          <a:xfrm>
            <a:off x="357158" y="1428736"/>
            <a:ext cx="8572560" cy="4786346"/>
          </a:xfrm>
        </p:spPr>
        <p:txBody>
          <a:bodyPr/>
          <a:lstStyle/>
          <a:p>
            <a:r>
              <a:rPr lang="tr-TR" sz="2800" b="1" dirty="0" smtClean="0">
                <a:solidFill>
                  <a:srgbClr val="C00000"/>
                </a:solidFill>
              </a:rPr>
              <a:t>Kendini aşmak, kendini gerçekleşmek, başarılı, anılan ve sayılan insan olmak, kendi yaşamınızda ya da mesleğinizde, ne kadar büyük ve önemli olursa olsun, sadece kendiniz için yaptığınız şeylerle, size faydası olan çaba ve eylemlerle ilgili değildir. </a:t>
            </a:r>
          </a:p>
          <a:p>
            <a:r>
              <a:rPr lang="tr-TR" sz="2800" b="1" dirty="0" smtClean="0"/>
              <a:t>Kişinin kendini aşması için, sadece kendi dünyasında yapacakları yeterli olmayacaktır. </a:t>
            </a:r>
          </a:p>
          <a:p>
            <a:r>
              <a:rPr lang="tr-TR" sz="2800" b="1" dirty="0" smtClean="0">
                <a:solidFill>
                  <a:srgbClr val="0070C0"/>
                </a:solidFill>
              </a:rPr>
              <a:t>Gerektiğinde toplumsal sorumluluk almasını, diğerlerine destek olmasını, içinde bulunduğu çevrede de bir dönüşüm gerçekleştirebilmeyi içerir. </a:t>
            </a:r>
            <a:endParaRPr lang="tr-TR" sz="2800" b="1" dirty="0">
              <a:solidFill>
                <a:srgbClr val="0070C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idx="4294967295"/>
          </p:nvPr>
        </p:nvSpPr>
        <p:spPr>
          <a:xfrm>
            <a:off x="1857356" y="2071678"/>
            <a:ext cx="5587981" cy="503238"/>
          </a:xfrm>
        </p:spPr>
        <p:txBody>
          <a:bodyPr/>
          <a:lstStyle/>
          <a:p>
            <a:r>
              <a:rPr sz="3200" smtClean="0">
                <a:solidFill>
                  <a:srgbClr val="D38E03"/>
                </a:solidFill>
              </a:rPr>
              <a:t>8. Bölüm </a:t>
            </a:r>
            <a:r>
              <a:rPr lang="tr-TR" sz="3200" dirty="0" smtClean="0">
                <a:solidFill>
                  <a:srgbClr val="D38E03"/>
                </a:solidFill>
              </a:rPr>
              <a:t>Sonu </a:t>
            </a:r>
            <a:r>
              <a:rPr sz="3200" smtClean="0">
                <a:solidFill>
                  <a:srgbClr val="D38E03"/>
                </a:solidFill>
              </a:rPr>
              <a:t>– </a:t>
            </a:r>
            <a:r>
              <a:rPr lang="tr-TR" sz="3200" dirty="0" smtClean="0">
                <a:solidFill>
                  <a:srgbClr val="D38E03"/>
                </a:solidFill>
              </a:rPr>
              <a:t>Teşekkürler</a:t>
            </a:r>
            <a:endParaRPr lang="tr-TR" sz="3200" dirty="0">
              <a:solidFill>
                <a:srgbClr val="D38E03"/>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srcRect l="15922" t="10742" r="18191" b="22851"/>
          <a:stretch>
            <a:fillRect/>
          </a:stretch>
        </p:blipFill>
        <p:spPr bwMode="auto">
          <a:xfrm>
            <a:off x="428596" y="785794"/>
            <a:ext cx="8572560" cy="485778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95340"/>
          </a:xfrm>
        </p:spPr>
        <p:txBody>
          <a:bodyPr/>
          <a:lstStyle/>
          <a:p>
            <a:pPr lvl="0"/>
            <a:r>
              <a:rPr sz="2800">
                <a:solidFill>
                  <a:srgbClr val="002060"/>
                </a:solidFill>
              </a:rPr>
              <a:t>Klasik ve Çağdaş Güdüleme Kuramları</a:t>
            </a:r>
            <a:endParaRPr sz="2800" i="0" dirty="0">
              <a:solidFill>
                <a:srgbClr val="002060"/>
              </a:solidFill>
            </a:endParaRPr>
          </a:p>
        </p:txBody>
      </p:sp>
      <p:sp>
        <p:nvSpPr>
          <p:cNvPr id="20483" name="Rectangle 3"/>
          <p:cNvSpPr>
            <a:spLocks noGrp="1" noChangeArrowheads="1"/>
          </p:cNvSpPr>
          <p:nvPr>
            <p:ph type="body" idx="1"/>
          </p:nvPr>
        </p:nvSpPr>
        <p:spPr>
          <a:xfrm>
            <a:off x="357158" y="1428736"/>
            <a:ext cx="8572560" cy="5214974"/>
          </a:xfrm>
        </p:spPr>
        <p:txBody>
          <a:bodyPr/>
          <a:lstStyle/>
          <a:p>
            <a:pPr lvl="0">
              <a:lnSpc>
                <a:spcPts val="3300"/>
              </a:lnSpc>
              <a:spcBef>
                <a:spcPts val="0"/>
              </a:spcBef>
            </a:pPr>
            <a:r>
              <a:rPr lang="tr-TR" sz="2800" b="1" dirty="0" smtClean="0">
                <a:solidFill>
                  <a:srgbClr val="C00000"/>
                </a:solidFill>
              </a:rPr>
              <a:t>Birkaç yüzyıl öncesine kadar insanların temel amaçları yiyecek ve içecek, gece emin bir biçimde uyuyabileceği bir yer ve bir eş bulmaktı. Bu motivasyon 1.0 diye tanımlanıyor.</a:t>
            </a:r>
          </a:p>
          <a:p>
            <a:pPr lvl="0">
              <a:lnSpc>
                <a:spcPts val="3300"/>
              </a:lnSpc>
              <a:spcBef>
                <a:spcPts val="0"/>
              </a:spcBef>
            </a:pPr>
            <a:r>
              <a:rPr lang="tr-TR" sz="2800" b="1" dirty="0" smtClean="0">
                <a:solidFill>
                  <a:srgbClr val="070605"/>
                </a:solidFill>
              </a:rPr>
              <a:t>Sanayi devrimi ile gelen dışsal motivasyon (motivasyon 2.0), ödül ve ceza ya da havuç-sopa motive edicileri üzerine kurulmuştur. </a:t>
            </a:r>
          </a:p>
          <a:p>
            <a:pPr lvl="0">
              <a:lnSpc>
                <a:spcPts val="3300"/>
              </a:lnSpc>
              <a:spcBef>
                <a:spcPts val="0"/>
              </a:spcBef>
            </a:pPr>
            <a:r>
              <a:rPr lang="tr-TR" sz="2800" b="1" dirty="0" smtClean="0">
                <a:solidFill>
                  <a:srgbClr val="0070C0"/>
                </a:solidFill>
              </a:rPr>
              <a:t>Son yıllarda esnek çalışma saati, esnek giyinme izinleri, çalışma mekanı dekorasyonu ya da değişiklikleri, çocuk bakımı hizmetleri gibi motivasyon 2.0’ı geliştiren ya da aşan uygulamalar geliştirilmiştir.</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95340"/>
          </a:xfrm>
        </p:spPr>
        <p:txBody>
          <a:bodyPr/>
          <a:lstStyle/>
          <a:p>
            <a:pPr lvl="0"/>
            <a:r>
              <a:rPr sz="2800">
                <a:solidFill>
                  <a:srgbClr val="002060"/>
                </a:solidFill>
              </a:rPr>
              <a:t>Klasik ve Çağdaş Güdüleme Kuramları</a:t>
            </a:r>
            <a:endParaRPr sz="2800" i="0" dirty="0">
              <a:solidFill>
                <a:srgbClr val="002060"/>
              </a:solidFill>
            </a:endParaRPr>
          </a:p>
        </p:txBody>
      </p:sp>
      <p:sp>
        <p:nvSpPr>
          <p:cNvPr id="20483" name="Rectangle 3"/>
          <p:cNvSpPr>
            <a:spLocks noGrp="1" noChangeArrowheads="1"/>
          </p:cNvSpPr>
          <p:nvPr>
            <p:ph type="body" idx="1"/>
          </p:nvPr>
        </p:nvSpPr>
        <p:spPr>
          <a:xfrm>
            <a:off x="357158" y="1428736"/>
            <a:ext cx="8572560" cy="5072098"/>
          </a:xfrm>
        </p:spPr>
        <p:txBody>
          <a:bodyPr/>
          <a:lstStyle/>
          <a:p>
            <a:pPr lvl="0"/>
            <a:r>
              <a:rPr lang="tr-TR" sz="2600" b="1" dirty="0" smtClean="0">
                <a:solidFill>
                  <a:srgbClr val="C00000"/>
                </a:solidFill>
              </a:rPr>
              <a:t>Son yıllarda işin kişi için anlamlı olması, kişide kendini gerçekleştirme, kendini ve çevresini geliştirdiği hissi uyandırması ya da kendine ve çevresine anlamlı katkı yapmasını sağlaması gibi özelliklerle ifade edilen içsel motivasyon (motivasyon 3.0 ) ve olarak nitelenmektedir.</a:t>
            </a:r>
          </a:p>
          <a:p>
            <a:pPr lvl="0"/>
            <a:r>
              <a:rPr lang="tr-TR" sz="2600" b="1" dirty="0" smtClean="0">
                <a:solidFill>
                  <a:srgbClr val="070605"/>
                </a:solidFill>
              </a:rPr>
              <a:t>İçsel güdülenme, çalışanların hangi işi, neden, ne zaman, nerede, nasıl ve kiminle yapacağını ve nelerden sorumlu olacağını belirleyebilme konusunda söz sahibi olmalarını gerektirir.</a:t>
            </a:r>
          </a:p>
          <a:p>
            <a:pPr lvl="0"/>
            <a:r>
              <a:rPr lang="tr-TR" sz="2600" b="1" dirty="0" smtClean="0">
                <a:solidFill>
                  <a:srgbClr val="0070C0"/>
                </a:solidFill>
              </a:rPr>
              <a:t>Dolayısıyla; iş planlama, karar verme ve yürütme süreçlerine çalışanların katılması ve demokratik örgütsel süreçler önemli bir öğeler olarak öne çıkar.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95340"/>
          </a:xfrm>
        </p:spPr>
        <p:txBody>
          <a:bodyPr/>
          <a:lstStyle/>
          <a:p>
            <a:pPr lvl="0"/>
            <a:r>
              <a:rPr sz="2800"/>
              <a:t>Önemli Güdüleme Kuramları</a:t>
            </a:r>
            <a:endParaRPr sz="2800" i="0" dirty="0">
              <a:solidFill>
                <a:srgbClr val="002060"/>
              </a:solidFill>
            </a:endParaRPr>
          </a:p>
        </p:txBody>
      </p:sp>
      <p:sp>
        <p:nvSpPr>
          <p:cNvPr id="20483" name="Rectangle 3"/>
          <p:cNvSpPr>
            <a:spLocks noGrp="1" noChangeArrowheads="1"/>
          </p:cNvSpPr>
          <p:nvPr>
            <p:ph type="body" idx="1"/>
          </p:nvPr>
        </p:nvSpPr>
        <p:spPr>
          <a:xfrm>
            <a:off x="357158" y="1285860"/>
            <a:ext cx="8572560" cy="5143536"/>
          </a:xfrm>
        </p:spPr>
        <p:txBody>
          <a:bodyPr/>
          <a:lstStyle/>
          <a:p>
            <a:pPr lvl="0">
              <a:buNone/>
            </a:pPr>
            <a:r>
              <a:rPr lang="tr-TR" sz="2800" b="1" dirty="0" smtClean="0">
                <a:solidFill>
                  <a:srgbClr val="C00000"/>
                </a:solidFill>
              </a:rPr>
              <a:t>Sigmund Freud, İçgüdüler, Bilinç ve Davranış</a:t>
            </a:r>
            <a:endParaRPr lang="tr-TR" sz="2600" b="1" dirty="0" smtClean="0">
              <a:solidFill>
                <a:srgbClr val="C00000"/>
              </a:solidFill>
            </a:endParaRPr>
          </a:p>
          <a:p>
            <a:r>
              <a:rPr lang="tr-TR" sz="2600" b="1" dirty="0" smtClean="0">
                <a:solidFill>
                  <a:srgbClr val="C00000"/>
                </a:solidFill>
              </a:rPr>
              <a:t>Freud, Bilinç, mevcut sahip ve farkında olduğumuz, dikkatimiz ve düşüncelerimizdir, yani </a:t>
            </a:r>
            <a:r>
              <a:rPr lang="tr-TR" sz="2600" b="1" dirty="0" err="1" smtClean="0">
                <a:solidFill>
                  <a:srgbClr val="C00000"/>
                </a:solidFill>
              </a:rPr>
              <a:t>süperegodur</a:t>
            </a:r>
            <a:r>
              <a:rPr lang="tr-TR" sz="2600" b="1" dirty="0" smtClean="0">
                <a:solidFill>
                  <a:srgbClr val="C00000"/>
                </a:solidFill>
              </a:rPr>
              <a:t>. İkinci kısım, </a:t>
            </a:r>
            <a:r>
              <a:rPr lang="tr-TR" sz="2600" b="1" dirty="0" err="1" smtClean="0">
                <a:solidFill>
                  <a:srgbClr val="C00000"/>
                </a:solidFill>
              </a:rPr>
              <a:t>önbilinçtir</a:t>
            </a:r>
            <a:r>
              <a:rPr lang="tr-TR" sz="2600" b="1" dirty="0" smtClean="0">
                <a:solidFill>
                  <a:srgbClr val="C00000"/>
                </a:solidFill>
              </a:rPr>
              <a:t> ve insanın hafızasında toplayabildiklerinin tümünü kapsayan egodur. Üçüncü kısım, ilkel dürtü ve isteklerden oluşan bilinçdışı yani ‘</a:t>
            </a:r>
            <a:r>
              <a:rPr lang="tr-TR" sz="2600" b="1" dirty="0" err="1" smtClean="0">
                <a:solidFill>
                  <a:srgbClr val="C00000"/>
                </a:solidFill>
              </a:rPr>
              <a:t>İd’dir</a:t>
            </a:r>
            <a:r>
              <a:rPr lang="tr-TR" sz="2600" b="1" dirty="0" smtClean="0">
                <a:solidFill>
                  <a:srgbClr val="C00000"/>
                </a:solidFill>
              </a:rPr>
              <a:t>. </a:t>
            </a:r>
          </a:p>
          <a:p>
            <a:r>
              <a:rPr lang="tr-TR" sz="2600" b="1" dirty="0" smtClean="0">
                <a:solidFill>
                  <a:srgbClr val="070605"/>
                </a:solidFill>
              </a:rPr>
              <a:t>Ego kişinin istek ve arzularını toplumsal ve ailevi olarak kabul edilebilir bir şekilde tatmin etmesini sağlar. </a:t>
            </a:r>
          </a:p>
          <a:p>
            <a:r>
              <a:rPr lang="tr-TR" sz="2600" b="1" dirty="0" err="1" smtClean="0">
                <a:solidFill>
                  <a:srgbClr val="0070C0"/>
                </a:solidFill>
              </a:rPr>
              <a:t>Süperego</a:t>
            </a:r>
            <a:r>
              <a:rPr lang="tr-TR" sz="2600" b="1" dirty="0" smtClean="0">
                <a:solidFill>
                  <a:srgbClr val="0070C0"/>
                </a:solidFill>
              </a:rPr>
              <a:t> ise kişinin toplumsal ahlaki normlara, kuralara ve değer yargılarına uyumlu olmasına olanak verir. </a:t>
            </a:r>
            <a:endParaRPr lang="tr-TR" sz="2600" b="1" dirty="0">
              <a:solidFill>
                <a:srgbClr val="0070C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95340"/>
          </a:xfrm>
        </p:spPr>
        <p:txBody>
          <a:bodyPr/>
          <a:lstStyle/>
          <a:p>
            <a:pPr lvl="0"/>
            <a:r>
              <a:rPr sz="2800"/>
              <a:t>Önemli Güdüleme Kuramları</a:t>
            </a:r>
            <a:endParaRPr sz="2800" i="0" dirty="0">
              <a:solidFill>
                <a:srgbClr val="002060"/>
              </a:solidFill>
            </a:endParaRPr>
          </a:p>
        </p:txBody>
      </p:sp>
      <p:sp>
        <p:nvSpPr>
          <p:cNvPr id="20483" name="Rectangle 3"/>
          <p:cNvSpPr>
            <a:spLocks noGrp="1" noChangeArrowheads="1"/>
          </p:cNvSpPr>
          <p:nvPr>
            <p:ph type="body" idx="1"/>
          </p:nvPr>
        </p:nvSpPr>
        <p:spPr>
          <a:xfrm>
            <a:off x="357158" y="1357298"/>
            <a:ext cx="8572560" cy="4786346"/>
          </a:xfrm>
        </p:spPr>
        <p:txBody>
          <a:bodyPr/>
          <a:lstStyle/>
          <a:p>
            <a:pPr defTabSz="457200">
              <a:spcBef>
                <a:spcPct val="50000"/>
              </a:spcBef>
              <a:buNone/>
            </a:pPr>
            <a:r>
              <a:rPr lang="tr-TR" sz="2600" b="1" dirty="0" err="1" smtClean="0">
                <a:solidFill>
                  <a:srgbClr val="CC3300"/>
                </a:solidFill>
              </a:rPr>
              <a:t>Douglas</a:t>
            </a:r>
            <a:r>
              <a:rPr lang="tr-TR" sz="2600" b="1" dirty="0" smtClean="0">
                <a:solidFill>
                  <a:srgbClr val="CC3300"/>
                </a:solidFill>
              </a:rPr>
              <a:t> </a:t>
            </a:r>
            <a:r>
              <a:rPr lang="tr-TR" sz="2600" b="1" dirty="0" err="1" smtClean="0">
                <a:solidFill>
                  <a:srgbClr val="CC3300"/>
                </a:solidFill>
              </a:rPr>
              <a:t>McGregor</a:t>
            </a:r>
            <a:r>
              <a:rPr lang="tr-TR" sz="2600" b="1" dirty="0" smtClean="0">
                <a:solidFill>
                  <a:srgbClr val="CC3300"/>
                </a:solidFill>
              </a:rPr>
              <a:t>-Teori X ve Y</a:t>
            </a:r>
          </a:p>
          <a:p>
            <a:pPr>
              <a:lnSpc>
                <a:spcPct val="85000"/>
              </a:lnSpc>
              <a:spcBef>
                <a:spcPts val="1200"/>
              </a:spcBef>
            </a:pPr>
            <a:r>
              <a:rPr lang="tr-TR" sz="2600" b="1" dirty="0" smtClean="0">
                <a:solidFill>
                  <a:srgbClr val="C00000"/>
                </a:solidFill>
              </a:rPr>
              <a:t>Teori X: </a:t>
            </a:r>
            <a:r>
              <a:rPr lang="tr-TR" sz="2600" dirty="0" smtClean="0">
                <a:solidFill>
                  <a:srgbClr val="C00000"/>
                </a:solidFill>
              </a:rPr>
              <a:t>İnsanlar çalışmayı sevmez. Yönetilmeyi tercih ederler. Sorumluluk almaktan kaçarlar. Yaratıcı değillerdir. Dolayısıyla onları parayla ödüllendirmek, kontrol ederek ve gerekirse cezalandırarak çalışmaya yönlendirmek gerekir.</a:t>
            </a:r>
          </a:p>
          <a:p>
            <a:pPr>
              <a:lnSpc>
                <a:spcPct val="85000"/>
              </a:lnSpc>
              <a:spcBef>
                <a:spcPts val="1200"/>
              </a:spcBef>
            </a:pPr>
            <a:r>
              <a:rPr lang="tr-TR" sz="2600" b="1" dirty="0" smtClean="0">
                <a:solidFill>
                  <a:srgbClr val="070605"/>
                </a:solidFill>
              </a:rPr>
              <a:t>Teori Y: </a:t>
            </a:r>
            <a:r>
              <a:rPr lang="tr-TR" sz="2600" dirty="0" smtClean="0">
                <a:solidFill>
                  <a:srgbClr val="070605"/>
                </a:solidFill>
              </a:rPr>
              <a:t>İnsanlar doğası gereği tembel ve sorumsuz değildirler. Çalışmak da onlar için dinlenmek-eğlenmek gibi doğaldır. Eğer uygun şekilde güdülenirlerse çalışanla örgütün amaçlarını gerçekleştirme konusunda disiplinli ve yaratıcı bir çaba ortaya koyabilirler. Yönetim insanların yeteneklerinin farkına varmalarını sağlamak ve kullanmaları için uygun ortam yaratmaktır, </a:t>
            </a:r>
            <a:r>
              <a:rPr lang="tr-TR" sz="2600" dirty="0" err="1" smtClean="0">
                <a:solidFill>
                  <a:srgbClr val="070605"/>
                </a:solidFill>
              </a:rPr>
              <a:t>güdülemektir</a:t>
            </a:r>
            <a:r>
              <a:rPr lang="tr-TR" sz="2600" dirty="0" smtClean="0">
                <a:solidFill>
                  <a:srgbClr val="070605"/>
                </a:solidFill>
              </a:rPr>
              <a:t>.</a:t>
            </a:r>
            <a:endParaRPr lang="tr-TR" sz="2600" dirty="0">
              <a:solidFill>
                <a:srgbClr val="070605"/>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95340"/>
          </a:xfrm>
        </p:spPr>
        <p:txBody>
          <a:bodyPr/>
          <a:lstStyle/>
          <a:p>
            <a:pPr lvl="0"/>
            <a:r>
              <a:rPr sz="2800"/>
              <a:t>Önemli Güdüleme Kuramları</a:t>
            </a:r>
            <a:endParaRPr sz="2800" i="0" dirty="0">
              <a:solidFill>
                <a:srgbClr val="002060"/>
              </a:solidFill>
            </a:endParaRPr>
          </a:p>
        </p:txBody>
      </p:sp>
      <p:sp>
        <p:nvSpPr>
          <p:cNvPr id="20483" name="Rectangle 3"/>
          <p:cNvSpPr>
            <a:spLocks noGrp="1" noChangeArrowheads="1"/>
          </p:cNvSpPr>
          <p:nvPr>
            <p:ph type="body" idx="1"/>
          </p:nvPr>
        </p:nvSpPr>
        <p:spPr>
          <a:xfrm>
            <a:off x="357158" y="1428736"/>
            <a:ext cx="8572560" cy="5143536"/>
          </a:xfrm>
        </p:spPr>
        <p:txBody>
          <a:bodyPr/>
          <a:lstStyle/>
          <a:p>
            <a:pPr defTabSz="457200">
              <a:spcBef>
                <a:spcPts val="0"/>
              </a:spcBef>
              <a:buNone/>
            </a:pPr>
            <a:r>
              <a:rPr lang="tr-TR" sz="2800" b="1" dirty="0" smtClean="0">
                <a:solidFill>
                  <a:srgbClr val="CC3300"/>
                </a:solidFill>
              </a:rPr>
              <a:t>Hijyen-Güdüleme Kuramı (</a:t>
            </a:r>
            <a:r>
              <a:rPr lang="tr-TR" sz="2800" b="1" dirty="0" err="1" smtClean="0">
                <a:solidFill>
                  <a:srgbClr val="CC3300"/>
                </a:solidFill>
              </a:rPr>
              <a:t>Frederick</a:t>
            </a:r>
            <a:r>
              <a:rPr lang="tr-TR" sz="2800" b="1" dirty="0" smtClean="0">
                <a:solidFill>
                  <a:srgbClr val="CC3300"/>
                </a:solidFill>
              </a:rPr>
              <a:t> </a:t>
            </a:r>
            <a:r>
              <a:rPr lang="tr-TR" sz="2800" b="1" dirty="0" err="1" smtClean="0">
                <a:solidFill>
                  <a:srgbClr val="CC3300"/>
                </a:solidFill>
              </a:rPr>
              <a:t>Herzberg</a:t>
            </a:r>
            <a:r>
              <a:rPr lang="tr-TR" sz="2800" b="1" dirty="0" smtClean="0">
                <a:solidFill>
                  <a:srgbClr val="CC3300"/>
                </a:solidFill>
              </a:rPr>
              <a:t>) </a:t>
            </a:r>
          </a:p>
          <a:p>
            <a:pPr defTabSz="457200">
              <a:spcBef>
                <a:spcPts val="600"/>
              </a:spcBef>
            </a:pPr>
            <a:r>
              <a:rPr lang="tr-TR" sz="2800" b="1" dirty="0" smtClean="0">
                <a:solidFill>
                  <a:srgbClr val="070605"/>
                </a:solidFill>
              </a:rPr>
              <a:t>İş çevresiyle ilgili olan şirket politikaları, yönetim, denetim, gözetim, çalışma ortamı, çalışma ilişkileri, ücret, statü ve güvence vb. gibi unsurlar çalışanın güdülenmesinde rolü fazla olmaz. </a:t>
            </a:r>
          </a:p>
          <a:p>
            <a:pPr defTabSz="457200">
              <a:spcBef>
                <a:spcPts val="600"/>
              </a:spcBef>
            </a:pPr>
            <a:r>
              <a:rPr lang="tr-TR" sz="2800" b="1" dirty="0" smtClean="0">
                <a:solidFill>
                  <a:srgbClr val="C00000"/>
                </a:solidFill>
              </a:rPr>
              <a:t>Ama bu koşullar olumsuz ise, çalışanın tatmininde ve memnuniyetinde düşüşe, verimlilik ve üretimde azalışa yol açabilir.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95340"/>
          </a:xfrm>
        </p:spPr>
        <p:txBody>
          <a:bodyPr/>
          <a:lstStyle/>
          <a:p>
            <a:pPr lvl="0"/>
            <a:r>
              <a:rPr sz="2800"/>
              <a:t>Önemli Güdüleme Kuramları</a:t>
            </a:r>
            <a:endParaRPr sz="2800" i="0" dirty="0">
              <a:solidFill>
                <a:srgbClr val="002060"/>
              </a:solidFill>
            </a:endParaRPr>
          </a:p>
        </p:txBody>
      </p:sp>
      <p:sp>
        <p:nvSpPr>
          <p:cNvPr id="20483" name="Rectangle 3"/>
          <p:cNvSpPr>
            <a:spLocks noGrp="1" noChangeArrowheads="1"/>
          </p:cNvSpPr>
          <p:nvPr>
            <p:ph type="body" idx="1"/>
          </p:nvPr>
        </p:nvSpPr>
        <p:spPr>
          <a:xfrm>
            <a:off x="357158" y="1428736"/>
            <a:ext cx="8572560" cy="5143536"/>
          </a:xfrm>
        </p:spPr>
        <p:txBody>
          <a:bodyPr/>
          <a:lstStyle/>
          <a:p>
            <a:pPr defTabSz="457200">
              <a:spcBef>
                <a:spcPts val="0"/>
              </a:spcBef>
              <a:buNone/>
            </a:pPr>
            <a:r>
              <a:rPr lang="tr-TR" sz="2600" b="1" dirty="0" smtClean="0">
                <a:solidFill>
                  <a:srgbClr val="CC3300"/>
                </a:solidFill>
              </a:rPr>
              <a:t>Hijyen-Güdüleme Kuramı (</a:t>
            </a:r>
            <a:r>
              <a:rPr lang="tr-TR" sz="2600" b="1" dirty="0" err="1" smtClean="0">
                <a:solidFill>
                  <a:srgbClr val="CC3300"/>
                </a:solidFill>
              </a:rPr>
              <a:t>Frederick</a:t>
            </a:r>
            <a:r>
              <a:rPr lang="tr-TR" sz="2600" b="1" dirty="0" smtClean="0">
                <a:solidFill>
                  <a:srgbClr val="CC3300"/>
                </a:solidFill>
              </a:rPr>
              <a:t> </a:t>
            </a:r>
            <a:r>
              <a:rPr lang="tr-TR" sz="2600" b="1" dirty="0" err="1" smtClean="0">
                <a:solidFill>
                  <a:srgbClr val="CC3300"/>
                </a:solidFill>
              </a:rPr>
              <a:t>Herzberg</a:t>
            </a:r>
            <a:r>
              <a:rPr lang="tr-TR" sz="2600" b="1" dirty="0" smtClean="0">
                <a:solidFill>
                  <a:srgbClr val="CC3300"/>
                </a:solidFill>
              </a:rPr>
              <a:t>) </a:t>
            </a:r>
          </a:p>
          <a:p>
            <a:pPr defTabSz="457200">
              <a:spcBef>
                <a:spcPts val="600"/>
              </a:spcBef>
            </a:pPr>
            <a:r>
              <a:rPr lang="tr-TR" sz="2600" b="1" dirty="0" smtClean="0">
                <a:solidFill>
                  <a:srgbClr val="070605"/>
                </a:solidFill>
              </a:rPr>
              <a:t>İşin çalışana beceri ve yeteneklerini kullanma olanağı sunması, bir şeyleri başarmış olma hissi vermesi, kendini kişisel ve mesleki açıdan geliştirebilme ve katkı yapma olanakları olması, yaptığı işten dolayı tanınma ve çalışana işini yaparken yetki ve sorumluluk verilmesi gibi faktörler, doğrudan işle ilgili faktörlerdir. </a:t>
            </a:r>
          </a:p>
          <a:p>
            <a:pPr defTabSz="457200">
              <a:spcBef>
                <a:spcPts val="600"/>
              </a:spcBef>
            </a:pPr>
            <a:r>
              <a:rPr lang="tr-TR" sz="2600" b="1" dirty="0" smtClean="0">
                <a:solidFill>
                  <a:srgbClr val="C00000"/>
                </a:solidFill>
              </a:rPr>
              <a:t>İşle ilgili bu özellikler olumlu ise, çalışanları motive etmekte, daha büyük katkı üretme ve kendi gerçekleştirme çabasını beraberinde getirmektedir.</a:t>
            </a:r>
          </a:p>
          <a:p>
            <a:pPr defTabSz="457200">
              <a:spcBef>
                <a:spcPts val="600"/>
              </a:spcBef>
            </a:pPr>
            <a:r>
              <a:rPr lang="tr-TR" sz="2600" b="1" dirty="0" smtClean="0">
                <a:solidFill>
                  <a:srgbClr val="070605"/>
                </a:solidFill>
              </a:rPr>
              <a:t>Ama bunların yokluğu, dışsal hijyen faktörlerinin aksine, doyumu düşürmeye çok etki etmemektedir.</a:t>
            </a:r>
          </a:p>
          <a:p>
            <a:pPr defTabSz="457200">
              <a:spcBef>
                <a:spcPts val="600"/>
              </a:spcBef>
              <a:buNone/>
            </a:pPr>
            <a:endParaRPr lang="tr-TR" sz="26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95340"/>
          </a:xfrm>
        </p:spPr>
        <p:txBody>
          <a:bodyPr/>
          <a:lstStyle/>
          <a:p>
            <a:pPr lvl="0"/>
            <a:r>
              <a:rPr sz="2800"/>
              <a:t>Kendini Gerçekleştirerek ve Aşarak Başarmak</a:t>
            </a:r>
            <a:endParaRPr sz="2800" i="0" dirty="0">
              <a:solidFill>
                <a:srgbClr val="002060"/>
              </a:solidFill>
            </a:endParaRPr>
          </a:p>
        </p:txBody>
      </p:sp>
      <p:sp>
        <p:nvSpPr>
          <p:cNvPr id="20483" name="Rectangle 3"/>
          <p:cNvSpPr>
            <a:spLocks noGrp="1" noChangeArrowheads="1"/>
          </p:cNvSpPr>
          <p:nvPr>
            <p:ph type="body" idx="1"/>
          </p:nvPr>
        </p:nvSpPr>
        <p:spPr>
          <a:xfrm>
            <a:off x="357158" y="1428736"/>
            <a:ext cx="8572560" cy="4786346"/>
          </a:xfrm>
        </p:spPr>
        <p:txBody>
          <a:bodyPr/>
          <a:lstStyle/>
          <a:p>
            <a:pPr defTabSz="457200">
              <a:spcBef>
                <a:spcPct val="50000"/>
              </a:spcBef>
              <a:buNone/>
            </a:pPr>
            <a:r>
              <a:rPr lang="tr-TR" sz="2800" b="1" dirty="0" err="1" smtClean="0">
                <a:solidFill>
                  <a:srgbClr val="C00000"/>
                </a:solidFill>
              </a:rPr>
              <a:t>Maslow’un</a:t>
            </a:r>
            <a:r>
              <a:rPr lang="tr-TR" sz="2800" b="1" dirty="0" smtClean="0">
                <a:solidFill>
                  <a:srgbClr val="C00000"/>
                </a:solidFill>
              </a:rPr>
              <a:t> İhtiyaçlar Hiyerarşisi </a:t>
            </a:r>
          </a:p>
          <a:p>
            <a:pPr defTabSz="457200">
              <a:spcBef>
                <a:spcPts val="600"/>
              </a:spcBef>
            </a:pPr>
            <a:r>
              <a:rPr lang="tr-TR" sz="2800" b="1" dirty="0" err="1" smtClean="0">
                <a:solidFill>
                  <a:srgbClr val="070605"/>
                </a:solidFill>
              </a:rPr>
              <a:t>Maslow’a</a:t>
            </a:r>
            <a:r>
              <a:rPr lang="tr-TR" sz="2800" b="1" dirty="0" smtClean="0">
                <a:solidFill>
                  <a:srgbClr val="070605"/>
                </a:solidFill>
              </a:rPr>
              <a:t> </a:t>
            </a:r>
            <a:r>
              <a:rPr lang="tr-TR" sz="2800" b="1" i="1" dirty="0" smtClean="0">
                <a:solidFill>
                  <a:srgbClr val="070605"/>
                </a:solidFill>
              </a:rPr>
              <a:t>göre bireyin potansiyelinin gelişiminde saygınlık ve kendini gerçekleştirme önemli yer tutar</a:t>
            </a:r>
            <a:r>
              <a:rPr lang="tr-TR" sz="2800" b="1" dirty="0" smtClean="0">
                <a:solidFill>
                  <a:srgbClr val="070605"/>
                </a:solidFill>
              </a:rPr>
              <a:t>. İnsan motivasyonun dayandığı ihtiyaçlar hiyerarşisi ile ünlüdür. </a:t>
            </a:r>
          </a:p>
          <a:p>
            <a:pPr>
              <a:spcBef>
                <a:spcPts val="600"/>
              </a:spcBef>
            </a:pPr>
            <a:r>
              <a:rPr lang="tr-TR" sz="2800" b="1" dirty="0" smtClean="0">
                <a:solidFill>
                  <a:srgbClr val="C00000"/>
                </a:solidFill>
              </a:rPr>
              <a:t>Bu hiyerarşinin en alt tabakasında yaşamı sürdürmeye ilişkin, açlık ve susuzluk gibi temel psikolojik ve yaşamsal ihtiyaçlar yer alır. </a:t>
            </a:r>
          </a:p>
          <a:p>
            <a:pPr>
              <a:spcBef>
                <a:spcPts val="600"/>
              </a:spcBef>
            </a:pPr>
            <a:r>
              <a:rPr lang="tr-TR" sz="2800" b="1" dirty="0" smtClean="0">
                <a:solidFill>
                  <a:srgbClr val="070605"/>
                </a:solidFill>
              </a:rPr>
              <a:t>Daha üst sıralarda ise aidiyet ve sevgi, özsaygı, yaratıcılık, başarı ve kendini gerçekleştirme bulunur.</a:t>
            </a:r>
            <a:endParaRPr lang="tr-TR" sz="2800" b="1" dirty="0">
              <a:solidFill>
                <a:srgbClr val="070605"/>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oğa">
  <a:themeElements>
    <a:clrScheme name="Doğa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fontScheme name="Doğa">
      <a:majorFont>
        <a:latin typeface="Times New Roman"/>
        <a:ea typeface=""/>
        <a:cs typeface=""/>
      </a:majorFont>
      <a:minorFont>
        <a:latin typeface="Times New Roman"/>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tr-TR"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tr-TR"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oğa 1">
        <a:dk1>
          <a:srgbClr val="666699"/>
        </a:dk1>
        <a:lt1>
          <a:srgbClr val="FFFFCC"/>
        </a:lt1>
        <a:dk2>
          <a:srgbClr val="687FCA"/>
        </a:dk2>
        <a:lt2>
          <a:srgbClr val="192449"/>
        </a:lt2>
        <a:accent1>
          <a:srgbClr val="C9DDF1"/>
        </a:accent1>
        <a:accent2>
          <a:srgbClr val="FAC164"/>
        </a:accent2>
        <a:accent3>
          <a:srgbClr val="B9C0E1"/>
        </a:accent3>
        <a:accent4>
          <a:srgbClr val="DADAAE"/>
        </a:accent4>
        <a:accent5>
          <a:srgbClr val="E1EB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Doğa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clrMap bg1="lt1" tx1="dk1" bg2="lt2" tx2="dk2" accent1="accent1" accent2="accent2" accent3="accent3" accent4="accent4" accent5="accent5" accent6="accent6" hlink="hlink" folHlink="folHlink"/>
    </a:extraClrScheme>
    <a:extraClrScheme>
      <a:clrScheme name="Doğa 3">
        <a:dk1>
          <a:srgbClr val="333333"/>
        </a:dk1>
        <a:lt1>
          <a:srgbClr val="FFFFFF"/>
        </a:lt1>
        <a:dk2>
          <a:srgbClr val="000000"/>
        </a:dk2>
        <a:lt2>
          <a:srgbClr val="DDDDDD"/>
        </a:lt2>
        <a:accent1>
          <a:srgbClr val="DDDDDD"/>
        </a:accent1>
        <a:accent2>
          <a:srgbClr val="B2B2B2"/>
        </a:accent2>
        <a:accent3>
          <a:srgbClr val="FFFFFF"/>
        </a:accent3>
        <a:accent4>
          <a:srgbClr val="2A2A2A"/>
        </a:accent4>
        <a:accent5>
          <a:srgbClr val="EBEBEB"/>
        </a:accent5>
        <a:accent6>
          <a:srgbClr val="A1A1A1"/>
        </a:accent6>
        <a:hlink>
          <a:srgbClr val="808080"/>
        </a:hlink>
        <a:folHlink>
          <a:srgbClr val="5F5F5F"/>
        </a:folHlink>
      </a:clrScheme>
      <a:clrMap bg1="lt1" tx1="dk1" bg2="lt2" tx2="dk2" accent1="accent1" accent2="accent2" accent3="accent3" accent4="accent4" accent5="accent5" accent6="accent6" hlink="hlink" folHlink="folHlink"/>
    </a:extraClrScheme>
    <a:extraClrScheme>
      <a:clrScheme name="Doğa 4">
        <a:dk1>
          <a:srgbClr val="8061A5"/>
        </a:dk1>
        <a:lt1>
          <a:srgbClr val="FFFFCC"/>
        </a:lt1>
        <a:dk2>
          <a:srgbClr val="967DB5"/>
        </a:dk2>
        <a:lt2>
          <a:srgbClr val="192449"/>
        </a:lt2>
        <a:accent1>
          <a:srgbClr val="D6C9F1"/>
        </a:accent1>
        <a:accent2>
          <a:srgbClr val="FAC164"/>
        </a:accent2>
        <a:accent3>
          <a:srgbClr val="C9BFD7"/>
        </a:accent3>
        <a:accent4>
          <a:srgbClr val="DADAAE"/>
        </a:accent4>
        <a:accent5>
          <a:srgbClr val="E8E1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Doğa 5">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993333"/>
        </a:hlink>
        <a:folHlink>
          <a:srgbClr val="3333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Özel Tasarım">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Özel Tasarım">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1317</TotalTime>
  <Words>694</Words>
  <Application>Microsoft Office PowerPoint</Application>
  <PresentationFormat>Ekran Gösterisi (4:3)</PresentationFormat>
  <Paragraphs>50</Paragraphs>
  <Slides>11</Slides>
  <Notes>10</Notes>
  <HiddenSlides>0</HiddenSlides>
  <MMClips>0</MMClips>
  <ScaleCrop>false</ScaleCrop>
  <HeadingPairs>
    <vt:vector size="4" baseType="variant">
      <vt:variant>
        <vt:lpstr>Tema</vt:lpstr>
      </vt:variant>
      <vt:variant>
        <vt:i4>3</vt:i4>
      </vt:variant>
      <vt:variant>
        <vt:lpstr>Slayt Başlıkları</vt:lpstr>
      </vt:variant>
      <vt:variant>
        <vt:i4>11</vt:i4>
      </vt:variant>
    </vt:vector>
  </HeadingPairs>
  <TitlesOfParts>
    <vt:vector size="14" baseType="lpstr">
      <vt:lpstr>Doğa</vt:lpstr>
      <vt:lpstr>1_Özel Tasarım</vt:lpstr>
      <vt:lpstr>Özel Tasarım</vt:lpstr>
      <vt:lpstr>MUTLU YAŞAM, BAŞARILI KARİYER #güncellemenizvar</vt:lpstr>
      <vt:lpstr>Slayt 2</vt:lpstr>
      <vt:lpstr>Klasik ve Çağdaş Güdüleme Kuramları</vt:lpstr>
      <vt:lpstr>Klasik ve Çağdaş Güdüleme Kuramları</vt:lpstr>
      <vt:lpstr>Önemli Güdüleme Kuramları</vt:lpstr>
      <vt:lpstr>Önemli Güdüleme Kuramları</vt:lpstr>
      <vt:lpstr>Önemli Güdüleme Kuramları</vt:lpstr>
      <vt:lpstr>Önemli Güdüleme Kuramları</vt:lpstr>
      <vt:lpstr>Kendini Gerçekleştirerek ve Aşarak Başarmak</vt:lpstr>
      <vt:lpstr>Kendini Gerçekleştirerek ve Aşarak Başarmak</vt:lpstr>
      <vt:lpstr>8. Bölüm Sonu – Teşekkürler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İNTERNET Yerel Yönetimde Yeni Bir Katılım Kanalı</dc:title>
  <dc:creator>kol11</dc:creator>
  <cp:lastModifiedBy>samsung</cp:lastModifiedBy>
  <cp:revision>108</cp:revision>
  <dcterms:created xsi:type="dcterms:W3CDTF">2006-04-06T11:42:48Z</dcterms:created>
  <dcterms:modified xsi:type="dcterms:W3CDTF">2020-07-22T03:16:15Z</dcterms:modified>
</cp:coreProperties>
</file>