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4" r:id="rId2"/>
    <p:sldMasterId id="2147483661" r:id="rId3"/>
  </p:sldMasterIdLst>
  <p:notesMasterIdLst>
    <p:notesMasterId r:id="rId18"/>
  </p:notesMasterIdLst>
  <p:sldIdLst>
    <p:sldId id="306" r:id="rId4"/>
    <p:sldId id="307" r:id="rId5"/>
    <p:sldId id="289" r:id="rId6"/>
    <p:sldId id="308" r:id="rId7"/>
    <p:sldId id="309" r:id="rId8"/>
    <p:sldId id="297" r:id="rId9"/>
    <p:sldId id="310" r:id="rId10"/>
    <p:sldId id="305" r:id="rId11"/>
    <p:sldId id="311" r:id="rId12"/>
    <p:sldId id="312" r:id="rId13"/>
    <p:sldId id="313" r:id="rId14"/>
    <p:sldId id="314" r:id="rId15"/>
    <p:sldId id="315" r:id="rId16"/>
    <p:sldId id="281" r:id="rId17"/>
  </p:sldIdLst>
  <p:sldSz cx="9144000" cy="6858000" type="screen4x3"/>
  <p:notesSz cx="6858000" cy="9144000"/>
  <p:defaultTextStyle>
    <a:defPPr>
      <a:defRPr lang="tr-TR"/>
    </a:defPPr>
    <a:lvl1pPr algn="l" rtl="0" fontAlgn="base">
      <a:spcBef>
        <a:spcPct val="0"/>
      </a:spcBef>
      <a:spcAft>
        <a:spcPct val="0"/>
      </a:spcAft>
      <a:defRPr kumimoji="1" sz="2400" kern="1200">
        <a:solidFill>
          <a:schemeClr val="tx1"/>
        </a:solidFill>
        <a:latin typeface="Times New Roman"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itchFamily="18" charset="0"/>
        <a:ea typeface="+mn-ea"/>
        <a:cs typeface="+mn-cs"/>
      </a:defRPr>
    </a:lvl5pPr>
    <a:lvl6pPr marL="2286000" algn="l" defTabSz="914400" rtl="0" eaLnBrk="1" latinLnBrk="0" hangingPunct="1">
      <a:defRPr kumimoji="1" sz="2400" kern="1200">
        <a:solidFill>
          <a:schemeClr val="tx1"/>
        </a:solidFill>
        <a:latin typeface="Times New Roman" pitchFamily="18" charset="0"/>
        <a:ea typeface="+mn-ea"/>
        <a:cs typeface="+mn-cs"/>
      </a:defRPr>
    </a:lvl6pPr>
    <a:lvl7pPr marL="2743200" algn="l" defTabSz="914400" rtl="0" eaLnBrk="1" latinLnBrk="0" hangingPunct="1">
      <a:defRPr kumimoji="1" sz="2400" kern="1200">
        <a:solidFill>
          <a:schemeClr val="tx1"/>
        </a:solidFill>
        <a:latin typeface="Times New Roman" pitchFamily="18" charset="0"/>
        <a:ea typeface="+mn-ea"/>
        <a:cs typeface="+mn-cs"/>
      </a:defRPr>
    </a:lvl7pPr>
    <a:lvl8pPr marL="3200400" algn="l" defTabSz="914400" rtl="0" eaLnBrk="1" latinLnBrk="0" hangingPunct="1">
      <a:defRPr kumimoji="1" sz="2400" kern="1200">
        <a:solidFill>
          <a:schemeClr val="tx1"/>
        </a:solidFill>
        <a:latin typeface="Times New Roman" pitchFamily="18" charset="0"/>
        <a:ea typeface="+mn-ea"/>
        <a:cs typeface="+mn-cs"/>
      </a:defRPr>
    </a:lvl8pPr>
    <a:lvl9pPr marL="3657600" algn="l" defTabSz="914400" rtl="0" eaLnBrk="1" latinLnBrk="0" hangingPunct="1">
      <a:defRPr kumimoji="1"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0605"/>
    <a:srgbClr val="D38E03"/>
    <a:srgbClr val="FCAD10"/>
    <a:srgbClr val="FB1F34"/>
    <a:srgbClr val="FAFE60"/>
    <a:srgbClr val="E7FE6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250" autoAdjust="0"/>
    <p:restoredTop sz="90929"/>
  </p:normalViewPr>
  <p:slideViewPr>
    <p:cSldViewPr>
      <p:cViewPr varScale="1">
        <p:scale>
          <a:sx n="64" d="100"/>
          <a:sy n="64" d="100"/>
        </p:scale>
        <p:origin x="-104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6841B-B551-4D2A-87F2-8B7BD35590F8}" type="datetimeFigureOut">
              <a:rPr lang="tr-TR" smtClean="0"/>
              <a:pPr/>
              <a:t>22.7.2020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8869A8-BC83-47FF-99B7-4C8AD65B53C0}" type="slidenum">
              <a:rPr lang="tr-TR" smtClean="0"/>
              <a:pPr/>
              <a:t>‹#›</a:t>
            </a:fld>
            <a:endParaRPr lang="tr-TR"/>
          </a:p>
        </p:txBody>
      </p:sp>
    </p:spTree>
    <p:extLst>
      <p:ext uri="{BB962C8B-B14F-4D97-AF65-F5344CB8AC3E}">
        <p14:creationId xmlns="" xmlns:p14="http://schemas.microsoft.com/office/powerpoint/2010/main" val="3034694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11</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12</a:t>
            </a:fld>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13</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68869A8-BC83-47FF-99B7-4C8AD65B53C0}"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sp>
        <p:nvSpPr>
          <p:cNvPr id="13314"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pic>
        <p:nvPicPr>
          <p:cNvPr id="13315" name="Picture 3" descr="ANABNR2"/>
          <p:cNvPicPr>
            <a:picLocks noChangeAspect="1" noChangeArrowheads="1"/>
          </p:cNvPicPr>
          <p:nvPr/>
        </p:nvPicPr>
        <p:blipFill>
          <a:blip r:embed="rId2"/>
          <a:srcRect l="-900" t="-1314" r="-2" b="-36961"/>
          <a:stretch>
            <a:fillRect/>
          </a:stretch>
        </p:blipFill>
        <p:spPr bwMode="auto">
          <a:xfrm>
            <a:off x="285720" y="2714620"/>
            <a:ext cx="8458200" cy="1158875"/>
          </a:xfrm>
          <a:prstGeom prst="rect">
            <a:avLst/>
          </a:prstGeom>
          <a:noFill/>
        </p:spPr>
      </p:pic>
      <p:sp>
        <p:nvSpPr>
          <p:cNvPr id="13316"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3319" name="Rectangle 7"/>
          <p:cNvSpPr>
            <a:spLocks noGrp="1" noChangeArrowheads="1"/>
          </p:cNvSpPr>
          <p:nvPr>
            <p:ph type="dt" sz="half" idx="2"/>
          </p:nvPr>
        </p:nvSpPr>
        <p:spPr>
          <a:xfrm>
            <a:off x="685800" y="6324600"/>
            <a:ext cx="1905000" cy="457200"/>
          </a:xfrm>
        </p:spPr>
        <p:txBody>
          <a:bodyPr/>
          <a:lstStyle>
            <a:lvl1pPr>
              <a:defRPr/>
            </a:lvl1pPr>
          </a:lstStyle>
          <a:p>
            <a:endParaRPr lang="tr-TR"/>
          </a:p>
        </p:txBody>
      </p:sp>
      <p:sp>
        <p:nvSpPr>
          <p:cNvPr id="13320" name="Rectangle 8"/>
          <p:cNvSpPr>
            <a:spLocks noGrp="1" noChangeArrowheads="1"/>
          </p:cNvSpPr>
          <p:nvPr>
            <p:ph type="ftr" sz="quarter" idx="3"/>
          </p:nvPr>
        </p:nvSpPr>
        <p:spPr>
          <a:xfrm>
            <a:off x="3124200" y="6324600"/>
            <a:ext cx="2895600" cy="457200"/>
          </a:xfrm>
        </p:spPr>
        <p:txBody>
          <a:bodyPr/>
          <a:lstStyle>
            <a:lvl1pPr>
              <a:defRPr/>
            </a:lvl1pPr>
          </a:lstStyle>
          <a:p>
            <a:endParaRPr lang="tr-TR"/>
          </a:p>
        </p:txBody>
      </p:sp>
      <p:sp>
        <p:nvSpPr>
          <p:cNvPr id="13321" name="Rectangle 9"/>
          <p:cNvSpPr>
            <a:spLocks noGrp="1" noChangeArrowheads="1"/>
          </p:cNvSpPr>
          <p:nvPr>
            <p:ph type="sldNum" sz="quarter" idx="4"/>
          </p:nvPr>
        </p:nvSpPr>
        <p:spPr>
          <a:xfrm>
            <a:off x="6553200" y="6324600"/>
            <a:ext cx="1905000" cy="457200"/>
          </a:xfrm>
        </p:spPr>
        <p:txBody>
          <a:bodyPr/>
          <a:lstStyle>
            <a:lvl1pPr>
              <a:defRPr sz="1400"/>
            </a:lvl1pPr>
          </a:lstStyle>
          <a:p>
            <a:fld id="{9417C9FD-1B36-4EAF-B641-944486644EC8}"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F4B1F1DC-4C47-4820-B887-2FD9809F4A5E}" type="slidenum">
              <a:rPr lang="tr-TR"/>
              <a:pPr/>
              <a:t>‹#›</a:t>
            </a:fld>
            <a:endParaRPr lang="tr-TR"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1ACC080D-7E3A-4813-87BA-54FD50E70481}" type="slidenum">
              <a:rPr lang="tr-TR"/>
              <a:pPr/>
              <a:t>‹#›</a:t>
            </a:fld>
            <a:endParaRPr lang="tr-TR" sz="14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96100" y="838200"/>
            <a:ext cx="1943100" cy="53784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066800" y="838200"/>
            <a:ext cx="5676900" cy="5378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D94755AD-9321-43B3-A458-676526057FC6}" type="slidenum">
              <a:rPr lang="tr-TR"/>
              <a:pPr/>
              <a:t>‹#›</a:t>
            </a:fld>
            <a:endParaRPr lang="tr-TR" sz="14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85786" y="714356"/>
            <a:ext cx="8053414" cy="428628"/>
          </a:xfrm>
        </p:spPr>
        <p:txBody>
          <a:bodyPr/>
          <a:lstStyle>
            <a:lvl1pPr>
              <a:defRPr lang="tr-TR" sz="1400"/>
            </a:lvl1pPr>
          </a:lstStyle>
          <a:p>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sz="1400" dirty="0">
              <a:solidFill>
                <a:srgbClr val="000000"/>
              </a:solidFill>
              <a:latin typeface="Arial"/>
              <a:ea typeface="Times New Roman"/>
            </a:endParaRPr>
          </a:p>
        </p:txBody>
      </p:sp>
      <p:sp>
        <p:nvSpPr>
          <p:cNvPr id="3" name="2 Veri Yer Tutucusu"/>
          <p:cNvSpPr>
            <a:spLocks noGrp="1"/>
          </p:cNvSpPr>
          <p:nvPr>
            <p:ph type="dt" sz="half" idx="10"/>
          </p:nvPr>
        </p:nvSpPr>
        <p:spPr/>
        <p:txBody>
          <a:bodyPr/>
          <a:lstStyle/>
          <a:p>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1DE94B8-9746-47B0-954A-E82C62B94122}" type="slidenum">
              <a:rPr lang="tr-TR" smtClean="0"/>
              <a:pPr/>
              <a:t>‹#›</a:t>
            </a:fld>
            <a:endParaRPr lang="tr-TR" sz="140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7269F8D0-6D71-4934-A173-07DD1A7AE7EF}" type="slidenum">
              <a:rPr lang="tr-TR"/>
              <a:pPr/>
              <a:t>‹#›</a:t>
            </a:fld>
            <a:endParaRPr lang="tr-TR" sz="140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955E3D9B-7866-4BC0-B486-E02EEFC58758}" type="slidenum">
              <a:rPr lang="tr-TR"/>
              <a:pPr/>
              <a:t>‹#›</a:t>
            </a:fld>
            <a:endParaRPr lang="tr-TR"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1C9EA993-4122-4410-BC15-BE6FE1D2B33A}" type="slidenum">
              <a:rPr lang="tr-TR"/>
              <a:pPr/>
              <a:t>‹#›</a:t>
            </a:fld>
            <a:endParaRPr lang="tr-TR"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7E7509DC-FFF1-4985-A6B5-D72BCC6D67D6}" type="slidenum">
              <a:rPr lang="tr-TR"/>
              <a:pPr/>
              <a:t>‹#›</a:t>
            </a:fld>
            <a:endParaRPr lang="tr-TR"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2B1A309B-5906-4183-B0B0-5648D824D6D0}" type="slidenum">
              <a:rPr lang="tr-TR"/>
              <a:pPr/>
              <a:t>‹#›</a:t>
            </a:fld>
            <a:endParaRPr lang="tr-TR"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3F00BE53-0386-4E26-B1B3-7C0143DDB6E1}" type="slidenum">
              <a:rPr lang="tr-TR"/>
              <a:pPr/>
              <a:t>‹#›</a:t>
            </a:fld>
            <a:endParaRPr lang="tr-TR"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C51A519A-D1B1-43DC-8D6F-883804CE75D0}" type="slidenum">
              <a:rPr lang="tr-TR"/>
              <a:pPr/>
              <a:t>‹#›</a:t>
            </a:fld>
            <a:endParaRPr lang="tr-TR"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lang="tr-TR"/>
          </a:p>
        </p:txBody>
      </p:sp>
      <p:sp>
        <p:nvSpPr>
          <p:cNvPr id="12291"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sp>
        <p:nvSpPr>
          <p:cNvPr id="12292" name="Rectangle 4" descr="Stationery"/>
          <p:cNvSpPr>
            <a:spLocks noChangeArrowheads="1"/>
          </p:cNvSpPr>
          <p:nvPr/>
        </p:nvSpPr>
        <p:spPr bwMode="auto">
          <a:xfrm>
            <a:off x="457200" y="0"/>
            <a:ext cx="1219200" cy="762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3" name="Rectangle 5" descr="Stationery"/>
          <p:cNvSpPr>
            <a:spLocks noChangeArrowheads="1"/>
          </p:cNvSpPr>
          <p:nvPr/>
        </p:nvSpPr>
        <p:spPr bwMode="auto">
          <a:xfrm>
            <a:off x="0" y="0"/>
            <a:ext cx="457200" cy="6858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4" name="Rectangle 6"/>
          <p:cNvSpPr>
            <a:spLocks noGrp="1" noChangeArrowheads="1"/>
          </p:cNvSpPr>
          <p:nvPr>
            <p:ph type="title"/>
          </p:nvPr>
        </p:nvSpPr>
        <p:spPr bwMode="auto">
          <a:xfrm>
            <a:off x="1066800" y="838200"/>
            <a:ext cx="7772400" cy="3047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dirty="0" smtClean="0"/>
          </a:p>
        </p:txBody>
      </p:sp>
      <p:sp>
        <p:nvSpPr>
          <p:cNvPr id="12295"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solidFill>
                  <a:schemeClr val="tx2"/>
                </a:solidFill>
              </a:defRPr>
            </a:lvl1pPr>
          </a:lstStyle>
          <a:p>
            <a:endParaRPr lang="tr-TR"/>
          </a:p>
        </p:txBody>
      </p:sp>
      <p:sp>
        <p:nvSpPr>
          <p:cNvPr id="12296"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chemeClr val="tx2"/>
                </a:solidFill>
              </a:defRPr>
            </a:lvl1pPr>
          </a:lstStyle>
          <a:p>
            <a:endParaRPr lang="tr-TR"/>
          </a:p>
        </p:txBody>
      </p:sp>
      <p:pic>
        <p:nvPicPr>
          <p:cNvPr id="12297" name="Picture 9" descr="anabnr2"/>
          <p:cNvPicPr>
            <a:picLocks noChangeAspect="1" noChangeArrowheads="1"/>
          </p:cNvPicPr>
          <p:nvPr/>
        </p:nvPicPr>
        <p:blipFill>
          <a:blip r:embed="rId15"/>
          <a:srcRect/>
          <a:stretch>
            <a:fillRect/>
          </a:stretch>
        </p:blipFill>
        <p:spPr bwMode="auto">
          <a:xfrm>
            <a:off x="1228725" y="0"/>
            <a:ext cx="7915275" cy="754063"/>
          </a:xfrm>
          <a:prstGeom prst="rect">
            <a:avLst/>
          </a:prstGeom>
          <a:noFill/>
        </p:spPr>
      </p:pic>
      <p:sp>
        <p:nvSpPr>
          <p:cNvPr id="12298"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2299"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a:solidFill>
                  <a:schemeClr val="tx2"/>
                </a:solidFill>
              </a:defRPr>
            </a:lvl1pPr>
          </a:lstStyle>
          <a:p>
            <a:fld id="{D1DE94B8-9746-47B0-954A-E82C62B94122}" type="slidenum">
              <a:rPr lang="tr-TR"/>
              <a:pPr/>
              <a:t>‹#›</a:t>
            </a:fld>
            <a:endParaRPr lang="tr-TR" sz="1400"/>
          </a:p>
        </p:txBody>
      </p:sp>
      <p:sp>
        <p:nvSpPr>
          <p:cNvPr id="12300"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p>
        </p:txBody>
      </p:sp>
    </p:spTree>
  </p:cSld>
  <p:clrMap bg1="lt1" tx1="dk1" bg2="lt2" tx2="dk2" accent1="accent1" accent2="accent2" accent3="accent3" accent4="accent4" accent5="accent5" accent6="accent6" hlink="hlink" folHlink="folHlink"/>
  <p:sldLayoutIdLst>
    <p:sldLayoutId id="2147483650" r:id="rId1"/>
    <p:sldLayoutId id="2147483673"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indent="0" algn="l" defTabSz="914400" rtl="0" eaLnBrk="1" fontAlgn="base" latinLnBrk="0" hangingPunct="1">
        <a:lnSpc>
          <a:spcPct val="100000"/>
        </a:lnSpc>
        <a:spcBef>
          <a:spcPct val="0"/>
        </a:spcBef>
        <a:spcAft>
          <a:spcPct val="0"/>
        </a:spcAft>
        <a:buClrTx/>
        <a:buSzTx/>
        <a:buFontTx/>
        <a:buNone/>
        <a:tabLst/>
        <a:defRPr lang="tr-TR" sz="2000" b="1" i="1" smtClean="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fontAlgn="base">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fontAlgn="base">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fontAlgn="base">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268B75-2442-426F-A1B7-CAE78DFE764A}"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15F16-870E-4D77-A18B-48A0BDD996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E964B-438C-4CF5-A7D0-B9B97E1780FB}"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59DF7-6553-4E64-9A54-9C5649B4487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285720" y="571480"/>
            <a:ext cx="8626475" cy="1071571"/>
          </a:xfrm>
        </p:spPr>
        <p:txBody>
          <a:bodyPr/>
          <a:lstStyle/>
          <a:p>
            <a:pPr algn="ctr"/>
            <a:r>
              <a:rPr lang="tr-TR" sz="3200" b="1" dirty="0" smtClean="0"/>
              <a:t>MUTLU YAŞAM, BAŞARILI KARİYER</a:t>
            </a:r>
            <a:r>
              <a:rPr lang="tr-TR" sz="3200" dirty="0" smtClean="0"/>
              <a:t/>
            </a:r>
            <a:br>
              <a:rPr lang="tr-TR" sz="3200" dirty="0" smtClean="0"/>
            </a:br>
            <a:r>
              <a:rPr lang="tr-TR" sz="3200" b="1" dirty="0" smtClean="0"/>
              <a:t>#</a:t>
            </a:r>
            <a:r>
              <a:rPr lang="tr-TR" sz="3200" b="1" dirty="0" err="1" smtClean="0"/>
              <a:t>güncellemenizvar</a:t>
            </a:r>
            <a:endParaRPr lang="tr-TR" sz="3200" dirty="0"/>
          </a:p>
        </p:txBody>
      </p:sp>
      <p:sp>
        <p:nvSpPr>
          <p:cNvPr id="17411" name="Rectangle 3"/>
          <p:cNvSpPr>
            <a:spLocks noGrp="1" noChangeArrowheads="1"/>
          </p:cNvSpPr>
          <p:nvPr>
            <p:ph type="subTitle" idx="4294967295"/>
          </p:nvPr>
        </p:nvSpPr>
        <p:spPr>
          <a:xfrm>
            <a:off x="357158" y="4286256"/>
            <a:ext cx="8424862" cy="1519008"/>
          </a:xfrm>
        </p:spPr>
        <p:txBody>
          <a:bodyPr/>
          <a:lstStyle/>
          <a:p>
            <a:pPr algn="ctr">
              <a:buNone/>
            </a:pPr>
            <a:r>
              <a:rPr lang="tr-TR" sz="2800" b="1" dirty="0" smtClean="0">
                <a:solidFill>
                  <a:srgbClr val="002060"/>
                </a:solidFill>
              </a:rPr>
              <a:t>BÖLÜM 9</a:t>
            </a:r>
          </a:p>
          <a:p>
            <a:pPr algn="ctr">
              <a:buNone/>
            </a:pPr>
            <a:r>
              <a:rPr lang="tr-TR" sz="2800" b="1" dirty="0" smtClean="0">
                <a:solidFill>
                  <a:srgbClr val="002060"/>
                </a:solidFill>
              </a:rPr>
              <a:t>ÖRGÜTSEL VE KİŞİSEL İLETİŞİM VE İLİŞKİLER</a:t>
            </a:r>
            <a:endParaRPr lang="tr-TR" sz="2800" b="1" dirty="0">
              <a:solidFill>
                <a:srgbClr val="002060"/>
              </a:solidFill>
            </a:endParaRPr>
          </a:p>
        </p:txBody>
      </p:sp>
      <p:sp>
        <p:nvSpPr>
          <p:cNvPr id="4" name="Rectangle 2"/>
          <p:cNvSpPr txBox="1">
            <a:spLocks noChangeArrowheads="1"/>
          </p:cNvSpPr>
          <p:nvPr/>
        </p:nvSpPr>
        <p:spPr bwMode="auto">
          <a:xfrm>
            <a:off x="342930" y="2143116"/>
            <a:ext cx="8443912" cy="5715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b="1" i="0" u="none" strike="noStrike" kern="0" cap="none" spc="0" normalizeH="0" baseline="0" noProof="0" dirty="0" smtClean="0">
                <a:ln>
                  <a:noFill/>
                </a:ln>
                <a:solidFill>
                  <a:srgbClr val="002060"/>
                </a:solidFill>
                <a:effectLst/>
                <a:uLnTx/>
                <a:uFillTx/>
                <a:latin typeface="+mj-lt"/>
                <a:ea typeface="+mj-ea"/>
                <a:cs typeface="+mj-cs"/>
              </a:rPr>
              <a:t>Prof. Dr. Hüseyin GÜL</a:t>
            </a:r>
            <a:endParaRPr kumimoji="0" lang="tr-TR" b="1" i="0" u="none" strike="noStrike" kern="0" cap="none" spc="0" normalizeH="0" baseline="0" noProof="0" dirty="0">
              <a:ln>
                <a:noFill/>
              </a:ln>
              <a:solidFill>
                <a:srgbClr val="00206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14356"/>
            <a:ext cx="8443912" cy="571504"/>
          </a:xfrm>
        </p:spPr>
        <p:txBody>
          <a:bodyPr/>
          <a:lstStyle/>
          <a:p>
            <a:pPr lvl="0"/>
            <a:r>
              <a:rPr sz="3200"/>
              <a:t>Örgütsel ve Kişisel Kriz ve Kriz Yönetimi</a:t>
            </a:r>
            <a:endParaRPr sz="3200" i="0" dirty="0">
              <a:solidFill>
                <a:srgbClr val="002060"/>
              </a:solidFill>
            </a:endParaRPr>
          </a:p>
        </p:txBody>
      </p:sp>
      <p:sp>
        <p:nvSpPr>
          <p:cNvPr id="20483" name="Rectangle 3"/>
          <p:cNvSpPr>
            <a:spLocks noGrp="1" noChangeArrowheads="1"/>
          </p:cNvSpPr>
          <p:nvPr>
            <p:ph type="body" idx="1"/>
          </p:nvPr>
        </p:nvSpPr>
        <p:spPr>
          <a:xfrm>
            <a:off x="357158" y="1285860"/>
            <a:ext cx="8572560" cy="5286412"/>
          </a:xfrm>
        </p:spPr>
        <p:txBody>
          <a:bodyPr/>
          <a:lstStyle/>
          <a:p>
            <a:pPr>
              <a:spcBef>
                <a:spcPts val="0"/>
              </a:spcBef>
              <a:spcAft>
                <a:spcPts val="600"/>
              </a:spcAft>
            </a:pPr>
            <a:r>
              <a:rPr lang="tr-TR" sz="2600" b="1" dirty="0" smtClean="0">
                <a:solidFill>
                  <a:srgbClr val="C00000"/>
                </a:solidFill>
              </a:rPr>
              <a:t>Her sektörde kriz yönetimi becerilerine var. </a:t>
            </a:r>
          </a:p>
          <a:p>
            <a:pPr>
              <a:spcBef>
                <a:spcPts val="0"/>
              </a:spcBef>
              <a:spcAft>
                <a:spcPts val="600"/>
              </a:spcAft>
            </a:pPr>
            <a:r>
              <a:rPr lang="tr-TR" sz="2600" b="1" dirty="0" smtClean="0"/>
              <a:t>Dolayısıyla, bu konuda beceri, yetenek ve sertifika sahibi olmak iş bulma şansını artırmaktadır. </a:t>
            </a:r>
          </a:p>
          <a:p>
            <a:pPr>
              <a:spcBef>
                <a:spcPts val="0"/>
              </a:spcBef>
              <a:spcAft>
                <a:spcPts val="600"/>
              </a:spcAft>
            </a:pPr>
            <a:r>
              <a:rPr lang="tr-TR" sz="2600" b="1" dirty="0" smtClean="0">
                <a:solidFill>
                  <a:srgbClr val="0070C0"/>
                </a:solidFill>
              </a:rPr>
              <a:t>Beklenmedik bir zamanda ve aniden ortaya çıkan, ilgili tarafı hemen tepki vermeye zorlayan durumlar kriz, benzer bir şekilde doğa olayları nedeniyle ortaya çıkan olaylar ise afet olarak adlandırılır. </a:t>
            </a:r>
          </a:p>
          <a:p>
            <a:pPr>
              <a:spcBef>
                <a:spcPts val="0"/>
              </a:spcBef>
              <a:spcAft>
                <a:spcPts val="600"/>
              </a:spcAft>
            </a:pPr>
            <a:r>
              <a:rPr lang="tr-TR" sz="2600" b="1" dirty="0" smtClean="0">
                <a:solidFill>
                  <a:srgbClr val="C00000"/>
                </a:solidFill>
              </a:rPr>
              <a:t>Kaza, yangın ve kimyasal gaz sızıntısı birer kriz örneğidir.  Sel ya da deprem ise doğal afettir. </a:t>
            </a:r>
          </a:p>
          <a:p>
            <a:pPr>
              <a:spcBef>
                <a:spcPts val="0"/>
              </a:spcBef>
              <a:spcAft>
                <a:spcPts val="600"/>
              </a:spcAft>
            </a:pPr>
            <a:r>
              <a:rPr lang="tr-TR" sz="2600" b="1" dirty="0" smtClean="0"/>
              <a:t>Örgütsel ortamlarda ya da kişisel yaşamda krizleri yönetmek, liderlik yeteneği, güçlü iletişim ve organizasyon becerileri gerektirir.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14356"/>
            <a:ext cx="8443912" cy="571504"/>
          </a:xfrm>
        </p:spPr>
        <p:txBody>
          <a:bodyPr/>
          <a:lstStyle/>
          <a:p>
            <a:pPr lvl="0"/>
            <a:r>
              <a:rPr sz="3200"/>
              <a:t>Örgütsel ve Kişisel Kriz ve Kriz Yönetimi</a:t>
            </a:r>
            <a:endParaRPr sz="3200" i="0" dirty="0">
              <a:solidFill>
                <a:srgbClr val="002060"/>
              </a:solidFill>
            </a:endParaRPr>
          </a:p>
        </p:txBody>
      </p:sp>
      <p:sp>
        <p:nvSpPr>
          <p:cNvPr id="20483" name="Rectangle 3"/>
          <p:cNvSpPr>
            <a:spLocks noGrp="1" noChangeArrowheads="1"/>
          </p:cNvSpPr>
          <p:nvPr>
            <p:ph type="body" idx="1"/>
          </p:nvPr>
        </p:nvSpPr>
        <p:spPr>
          <a:xfrm>
            <a:off x="357158" y="1285860"/>
            <a:ext cx="8572560" cy="5286412"/>
          </a:xfrm>
        </p:spPr>
        <p:txBody>
          <a:bodyPr/>
          <a:lstStyle/>
          <a:p>
            <a:r>
              <a:rPr lang="tr-TR" sz="2700" b="1" dirty="0" smtClean="0">
                <a:solidFill>
                  <a:srgbClr val="C00000"/>
                </a:solidFill>
              </a:rPr>
              <a:t>Son dönemde, mahkeme süreçlerinin çok uzaması ve maliyetli olması nedeniyle, birçok ülkede arabuluculuk ve müzakerecilik kurumları yaygınlaşmaya başlamıştır. </a:t>
            </a:r>
          </a:p>
          <a:p>
            <a:r>
              <a:rPr lang="tr-TR" sz="2700" b="1" dirty="0" smtClean="0"/>
              <a:t>Gerçek ya da tüzel kişi olabilen tarafların kendi aralarında iletişim kurarak uzlaşmazlıklarını çözememeleri durumunda, yasal gerekçelerle ya da gönüllü olarak mahkemeye gitmeden önce uzlaşı aramak için arabuluculuk süreçlerine başvururlar. </a:t>
            </a:r>
          </a:p>
          <a:p>
            <a:r>
              <a:rPr lang="tr-TR" sz="2700" b="1" dirty="0" smtClean="0">
                <a:solidFill>
                  <a:srgbClr val="0070C0"/>
                </a:solidFill>
              </a:rPr>
              <a:t>Uyuşmazlık taraflar arasında sözsel düzlemde kalırsa “görüş ayrılığı”, sözsel alandan eylemsel alana geçmesi durumunda ise “çatışma” olarak adlandırılır.</a:t>
            </a:r>
            <a:endParaRPr lang="tr-TR" sz="2700" b="1" dirty="0">
              <a:solidFill>
                <a:srgbClr val="0070C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14356"/>
            <a:ext cx="8443912" cy="571504"/>
          </a:xfrm>
        </p:spPr>
        <p:txBody>
          <a:bodyPr/>
          <a:lstStyle/>
          <a:p>
            <a:pPr lvl="0"/>
            <a:r>
              <a:rPr sz="3200"/>
              <a:t>Örgütsel ve Kişisel Kriz ve Kriz Yönetimi</a:t>
            </a:r>
            <a:endParaRPr sz="3200" i="0" dirty="0">
              <a:solidFill>
                <a:srgbClr val="002060"/>
              </a:solidFill>
            </a:endParaRPr>
          </a:p>
        </p:txBody>
      </p:sp>
      <p:sp>
        <p:nvSpPr>
          <p:cNvPr id="20483" name="Rectangle 3"/>
          <p:cNvSpPr>
            <a:spLocks noGrp="1" noChangeArrowheads="1"/>
          </p:cNvSpPr>
          <p:nvPr>
            <p:ph type="body" idx="1"/>
          </p:nvPr>
        </p:nvSpPr>
        <p:spPr>
          <a:xfrm>
            <a:off x="357158" y="1285860"/>
            <a:ext cx="8572560" cy="5286412"/>
          </a:xfrm>
        </p:spPr>
        <p:txBody>
          <a:bodyPr/>
          <a:lstStyle/>
          <a:p>
            <a:r>
              <a:rPr lang="tr-TR" sz="2700" b="1" dirty="0" smtClean="0">
                <a:solidFill>
                  <a:srgbClr val="C00000"/>
                </a:solidFill>
              </a:rPr>
              <a:t>Birçok kişi hiç farkında olmadığı halde, dijital şiddet, flört şiddeti ya da yıldırma mağduru olabilmektedir. </a:t>
            </a:r>
          </a:p>
          <a:p>
            <a:r>
              <a:rPr lang="tr-TR" sz="2700" b="1" dirty="0" smtClean="0"/>
              <a:t>Eğer arkadaşınız sosyal medya hesaplarınızın ya da telefonunuzun şifresini istiyor ve sizden izinsiz kontrol ediyor ve kullanıyorsa, sürekli arıyor ve mesaj atıyorsa, sosyal medya hesaplarında sizi küçük düşürücü paylaşımlar yapıyorsa, dijital şiddet ve istismar uyguluyor demektir. </a:t>
            </a:r>
          </a:p>
          <a:p>
            <a:r>
              <a:rPr lang="tr-TR" sz="2700" b="1" dirty="0" smtClean="0">
                <a:solidFill>
                  <a:srgbClr val="0070C0"/>
                </a:solidFill>
              </a:rPr>
              <a:t>Yıldırma ya da </a:t>
            </a:r>
            <a:r>
              <a:rPr lang="tr-TR" sz="2700" b="1" dirty="0" err="1" smtClean="0">
                <a:solidFill>
                  <a:srgbClr val="0070C0"/>
                </a:solidFill>
              </a:rPr>
              <a:t>mobbing</a:t>
            </a:r>
            <a:r>
              <a:rPr lang="tr-TR" sz="2700" b="1" dirty="0" smtClean="0">
                <a:solidFill>
                  <a:srgbClr val="0070C0"/>
                </a:solidFill>
              </a:rPr>
              <a:t>, işyerinde psikolojik taciz, sindirme ya da zorbalık şeklinde açık ve doğrudan, üstü kapalı ya da dolaylı maruz kalınan davranışlardır. </a:t>
            </a:r>
            <a:endParaRPr lang="tr-TR" sz="2700" b="1" dirty="0">
              <a:solidFill>
                <a:srgbClr val="0070C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14356"/>
            <a:ext cx="8443912" cy="571504"/>
          </a:xfrm>
        </p:spPr>
        <p:txBody>
          <a:bodyPr/>
          <a:lstStyle/>
          <a:p>
            <a:pPr lvl="0"/>
            <a:r>
              <a:rPr sz="3200"/>
              <a:t>Örgütsel ve Kişisel Kriz ve Kriz Yönetimi</a:t>
            </a:r>
            <a:endParaRPr sz="3200" i="0" dirty="0">
              <a:solidFill>
                <a:srgbClr val="002060"/>
              </a:solidFill>
            </a:endParaRPr>
          </a:p>
        </p:txBody>
      </p:sp>
      <p:sp>
        <p:nvSpPr>
          <p:cNvPr id="20483" name="Rectangle 3"/>
          <p:cNvSpPr>
            <a:spLocks noGrp="1" noChangeArrowheads="1"/>
          </p:cNvSpPr>
          <p:nvPr>
            <p:ph type="body" idx="1"/>
          </p:nvPr>
        </p:nvSpPr>
        <p:spPr>
          <a:xfrm>
            <a:off x="357158" y="1214422"/>
            <a:ext cx="8572560" cy="5357850"/>
          </a:xfrm>
        </p:spPr>
        <p:txBody>
          <a:bodyPr/>
          <a:lstStyle/>
          <a:p>
            <a:r>
              <a:rPr lang="tr-TR" sz="2600" b="1" dirty="0" smtClean="0">
                <a:solidFill>
                  <a:srgbClr val="C00000"/>
                </a:solidFill>
              </a:rPr>
              <a:t>Günümüzde en yaygın şiddet türü, akıllı telefonlar ya da sosyal medya üzerinden gerçekleşen, duygusal ve sosyal içerikli dijital şiddettir. </a:t>
            </a:r>
          </a:p>
          <a:p>
            <a:r>
              <a:rPr lang="tr-TR" sz="2600" b="1" dirty="0" smtClean="0"/>
              <a:t>Şiddet, istismar ve yıldırma karşısında, tacizci ya da zorba kişiye itiraz etmek, işyerinde zorbaca davranışlara ve tacize uğradığını tanıklarla saptamak, </a:t>
            </a:r>
            <a:r>
              <a:rPr lang="tr-TR" sz="2600" b="1" dirty="0" err="1" smtClean="0"/>
              <a:t>mobbing</a:t>
            </a:r>
            <a:r>
              <a:rPr lang="tr-TR" sz="2600" b="1" dirty="0" smtClean="0"/>
              <a:t> içeren yazılı belgeleri derleyerek yetkililere ya da üst yöneticilere iletmek, gereğinde arkadaşlarla paylaşmak ve profesyonel yardım almak önemlidir. </a:t>
            </a:r>
          </a:p>
          <a:p>
            <a:r>
              <a:rPr lang="tr-TR" sz="2600" b="1" dirty="0" smtClean="0">
                <a:solidFill>
                  <a:srgbClr val="0070C0"/>
                </a:solidFill>
              </a:rPr>
              <a:t>Kendini ifadeye izin veren, katılımcı, fiziksel ve ruhsal olarak güvenli ve sağlıklı, sorun çözme ve çatışma yönetimi becerilerinin geliştirildiği bir çalışma ortamının oluşturulması da önemlidir</a:t>
            </a:r>
          </a:p>
          <a:p>
            <a:endParaRPr lang="tr-TR" sz="26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1857356" y="2071678"/>
            <a:ext cx="5587981" cy="503238"/>
          </a:xfrm>
        </p:spPr>
        <p:txBody>
          <a:bodyPr/>
          <a:lstStyle/>
          <a:p>
            <a:r>
              <a:rPr sz="3200" smtClean="0">
                <a:solidFill>
                  <a:srgbClr val="D38E03"/>
                </a:solidFill>
              </a:rPr>
              <a:t>9. Bölüm </a:t>
            </a:r>
            <a:r>
              <a:rPr lang="tr-TR" sz="3200" dirty="0" smtClean="0">
                <a:solidFill>
                  <a:srgbClr val="D38E03"/>
                </a:solidFill>
              </a:rPr>
              <a:t>Sonu </a:t>
            </a:r>
            <a:r>
              <a:rPr sz="3200" smtClean="0">
                <a:solidFill>
                  <a:srgbClr val="D38E03"/>
                </a:solidFill>
              </a:rPr>
              <a:t>– </a:t>
            </a:r>
            <a:r>
              <a:rPr lang="tr-TR" sz="3200" dirty="0" smtClean="0">
                <a:solidFill>
                  <a:srgbClr val="D38E03"/>
                </a:solidFill>
              </a:rPr>
              <a:t>Teşekkürler</a:t>
            </a:r>
            <a:endParaRPr lang="tr-TR" sz="3200" dirty="0">
              <a:solidFill>
                <a:srgbClr val="D38E0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l="15922" t="10742" r="17642" b="10156"/>
          <a:stretch>
            <a:fillRect/>
          </a:stretch>
        </p:blipFill>
        <p:spPr bwMode="auto">
          <a:xfrm>
            <a:off x="428596" y="785794"/>
            <a:ext cx="8643998" cy="57864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solidFill>
                  <a:srgbClr val="002060"/>
                </a:solidFill>
              </a:rPr>
              <a:t>Etkili İletişim</a:t>
            </a:r>
            <a:endParaRPr sz="2800" dirty="0">
              <a:solidFill>
                <a:srgbClr val="002060"/>
              </a:solidFill>
            </a:endParaRPr>
          </a:p>
        </p:txBody>
      </p:sp>
      <p:sp>
        <p:nvSpPr>
          <p:cNvPr id="20483" name="Rectangle 3"/>
          <p:cNvSpPr>
            <a:spLocks noGrp="1" noChangeArrowheads="1"/>
          </p:cNvSpPr>
          <p:nvPr>
            <p:ph type="body" idx="1"/>
          </p:nvPr>
        </p:nvSpPr>
        <p:spPr>
          <a:xfrm>
            <a:off x="357158" y="1428736"/>
            <a:ext cx="8643966" cy="5143536"/>
          </a:xfrm>
        </p:spPr>
        <p:txBody>
          <a:bodyPr/>
          <a:lstStyle/>
          <a:p>
            <a:r>
              <a:rPr lang="tr-TR" sz="2600" b="1" i="1" dirty="0" smtClean="0">
                <a:solidFill>
                  <a:srgbClr val="C00000"/>
                </a:solidFill>
              </a:rPr>
              <a:t>İletişim</a:t>
            </a:r>
            <a:r>
              <a:rPr lang="tr-TR" sz="2600" b="1" dirty="0" smtClean="0">
                <a:solidFill>
                  <a:srgbClr val="C00000"/>
                </a:solidFill>
              </a:rPr>
              <a:t>, kafanızdakini başkasına, dil ve yardımcı araçlarla başarılı bir şekilde aktarabilmektir. </a:t>
            </a:r>
          </a:p>
          <a:p>
            <a:r>
              <a:rPr lang="tr-TR" sz="2600" b="1" i="1" dirty="0" smtClean="0"/>
              <a:t>Örgütsel anlamda</a:t>
            </a:r>
            <a:r>
              <a:rPr lang="tr-TR" sz="2600" b="1" dirty="0" smtClean="0"/>
              <a:t> ise, çalışanlar ve diğer etkileşim içinde olunanlar arasında düşünce, bilgi ve duyguların alınıp verilmesidir.</a:t>
            </a:r>
          </a:p>
          <a:p>
            <a:r>
              <a:rPr lang="tr-TR" sz="2600" b="1" dirty="0" smtClean="0">
                <a:solidFill>
                  <a:srgbClr val="0070C0"/>
                </a:solidFill>
              </a:rPr>
              <a:t> İletişim, okuma, yazma, konuşma, dinleme ve vücut dili kullanma gibi faaliyetlerinin tümünü içerir. </a:t>
            </a:r>
          </a:p>
          <a:p>
            <a:r>
              <a:rPr lang="tr-TR" sz="2600" b="1" dirty="0" smtClean="0">
                <a:solidFill>
                  <a:srgbClr val="C00000"/>
                </a:solidFill>
              </a:rPr>
              <a:t>İletişim taraflar için öğrenme ve gelişme içerir. </a:t>
            </a:r>
          </a:p>
          <a:p>
            <a:r>
              <a:rPr lang="tr-TR" sz="2600" b="1" dirty="0" smtClean="0"/>
              <a:t>Kurumsal iletişimde, iletişimin açık ve dürüst olması, sadece örgüt içi süreçlerin etkili işlemesini sağlamanın ötesinde, çalışanlarla ve yararlanıcılarla örgüt arasında güven inşasını sağlar. </a:t>
            </a:r>
            <a:endParaRPr lang="tr-TR" sz="2600" b="1" dirty="0" smtClean="0">
              <a:solidFill>
                <a:srgbClr val="C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İletişimin Türleri ve Unsurları</a:t>
            </a:r>
            <a:endParaRPr sz="2800" dirty="0">
              <a:solidFill>
                <a:srgbClr val="002060"/>
              </a:solidFill>
            </a:endParaRPr>
          </a:p>
        </p:txBody>
      </p:sp>
      <p:sp>
        <p:nvSpPr>
          <p:cNvPr id="20483" name="Rectangle 3"/>
          <p:cNvSpPr>
            <a:spLocks noGrp="1" noChangeArrowheads="1"/>
          </p:cNvSpPr>
          <p:nvPr>
            <p:ph type="body" idx="1"/>
          </p:nvPr>
        </p:nvSpPr>
        <p:spPr>
          <a:xfrm>
            <a:off x="357158" y="1357298"/>
            <a:ext cx="8643966" cy="5286412"/>
          </a:xfrm>
        </p:spPr>
        <p:txBody>
          <a:bodyPr/>
          <a:lstStyle/>
          <a:p>
            <a:r>
              <a:rPr lang="tr-TR" sz="2700" b="1" dirty="0" smtClean="0">
                <a:solidFill>
                  <a:srgbClr val="C00000"/>
                </a:solidFill>
                <a:cs typeface="Tahoma" pitchFamily="34" charset="0"/>
              </a:rPr>
              <a:t>“</a:t>
            </a:r>
            <a:r>
              <a:rPr lang="tr-TR" sz="2700" b="1" i="1" dirty="0" smtClean="0">
                <a:solidFill>
                  <a:srgbClr val="C00000"/>
                </a:solidFill>
              </a:rPr>
              <a:t>Biçimsel (Formel) İletişim:</a:t>
            </a:r>
            <a:r>
              <a:rPr lang="tr-TR" sz="2700" b="1" dirty="0" smtClean="0">
                <a:solidFill>
                  <a:srgbClr val="C00000"/>
                </a:solidFill>
              </a:rPr>
              <a:t> Görev gerekliliklerinden kaynaklanan örgütsel iletişimdir. </a:t>
            </a:r>
          </a:p>
          <a:p>
            <a:r>
              <a:rPr lang="tr-TR" sz="2700" b="1" dirty="0" smtClean="0"/>
              <a:t>Örgütlerde amaçların gerçekleştirilebilmesi ve bu doğrultuda çalışan davranışlarının yönlendirilebilmesi ve etkilenebilmesi için yapılır. </a:t>
            </a:r>
          </a:p>
          <a:p>
            <a:r>
              <a:rPr lang="tr-TR" sz="2700" b="1" dirty="0" smtClean="0">
                <a:solidFill>
                  <a:srgbClr val="0070C0"/>
                </a:solidFill>
              </a:rPr>
              <a:t>Resmi yazışma şeklinde olabileceği gibi, yüz yüze, toplantı, telefon, sosyal medya, basılı broşür şekillerde de olabilir. </a:t>
            </a:r>
          </a:p>
          <a:p>
            <a:r>
              <a:rPr lang="tr-TR" sz="2700" b="1" i="1" dirty="0" smtClean="0">
                <a:solidFill>
                  <a:srgbClr val="C00000"/>
                </a:solidFill>
              </a:rPr>
              <a:t>Enformel İletişim:</a:t>
            </a:r>
            <a:r>
              <a:rPr lang="tr-TR" sz="2700" b="1" dirty="0" smtClean="0">
                <a:solidFill>
                  <a:srgbClr val="C00000"/>
                </a:solidFill>
              </a:rPr>
              <a:t> Biçimsel olmayan, çalışanlar ve yönetimle çalışanlar arasında kendiliğinden oluşan, psikolojik ve sosyal iletişimdir. Genellikle kişisel iletişim ve etkileşimler şeklinde olur.</a:t>
            </a:r>
            <a:endParaRPr lang="tr-TR" sz="2700" b="1" dirty="0">
              <a:solidFill>
                <a:srgbClr val="C00000"/>
              </a:solidFill>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İletişimin Türleri ve Unsurları</a:t>
            </a:r>
            <a:endParaRPr sz="2800" dirty="0">
              <a:solidFill>
                <a:srgbClr val="002060"/>
              </a:solidFill>
            </a:endParaRPr>
          </a:p>
        </p:txBody>
      </p:sp>
      <p:sp>
        <p:nvSpPr>
          <p:cNvPr id="20483" name="Rectangle 3"/>
          <p:cNvSpPr>
            <a:spLocks noGrp="1" noChangeArrowheads="1"/>
          </p:cNvSpPr>
          <p:nvPr>
            <p:ph type="body" idx="1"/>
          </p:nvPr>
        </p:nvSpPr>
        <p:spPr>
          <a:xfrm>
            <a:off x="357158" y="1357298"/>
            <a:ext cx="8643966" cy="5072098"/>
          </a:xfrm>
        </p:spPr>
        <p:txBody>
          <a:bodyPr/>
          <a:lstStyle/>
          <a:p>
            <a:pPr>
              <a:spcAft>
                <a:spcPts val="600"/>
              </a:spcAft>
              <a:buNone/>
            </a:pPr>
            <a:r>
              <a:rPr lang="tr-TR" sz="2800" b="1" dirty="0" smtClean="0">
                <a:solidFill>
                  <a:srgbClr val="CC3300"/>
                </a:solidFill>
              </a:rPr>
              <a:t>İletişimin Unsurları</a:t>
            </a:r>
          </a:p>
          <a:p>
            <a:pPr lvl="0">
              <a:spcBef>
                <a:spcPts val="0"/>
              </a:spcBef>
              <a:spcAft>
                <a:spcPts val="600"/>
              </a:spcAft>
            </a:pPr>
            <a:r>
              <a:rPr lang="tr-TR" sz="2800" b="1" dirty="0" smtClean="0"/>
              <a:t>Gönderici ya da Kaynak: </a:t>
            </a:r>
            <a:r>
              <a:rPr lang="tr-TR" sz="2800" dirty="0" smtClean="0"/>
              <a:t>Mesajı ileten kişidir. </a:t>
            </a:r>
          </a:p>
          <a:p>
            <a:pPr lvl="0">
              <a:spcBef>
                <a:spcPts val="0"/>
              </a:spcBef>
              <a:spcAft>
                <a:spcPts val="600"/>
              </a:spcAft>
            </a:pPr>
            <a:r>
              <a:rPr lang="tr-TR" sz="2800" b="1" dirty="0" smtClean="0">
                <a:solidFill>
                  <a:srgbClr val="0070C0"/>
                </a:solidFill>
              </a:rPr>
              <a:t>İleti (Mesaj):</a:t>
            </a:r>
            <a:r>
              <a:rPr lang="tr-TR" sz="2800" dirty="0" smtClean="0">
                <a:solidFill>
                  <a:srgbClr val="0070C0"/>
                </a:solidFill>
              </a:rPr>
              <a:t> iletilmek istenen mesajdır. </a:t>
            </a:r>
          </a:p>
          <a:p>
            <a:pPr lvl="0">
              <a:spcBef>
                <a:spcPts val="0"/>
              </a:spcBef>
              <a:spcAft>
                <a:spcPts val="600"/>
              </a:spcAft>
            </a:pPr>
            <a:r>
              <a:rPr lang="tr-TR" sz="2800" b="1" dirty="0" smtClean="0"/>
              <a:t>İletiyi Değerlendirme Biçimi ya da Amacı</a:t>
            </a:r>
            <a:endParaRPr lang="tr-TR" sz="2800" dirty="0" smtClean="0"/>
          </a:p>
          <a:p>
            <a:pPr lvl="0">
              <a:spcBef>
                <a:spcPts val="0"/>
              </a:spcBef>
              <a:spcAft>
                <a:spcPts val="600"/>
              </a:spcAft>
            </a:pPr>
            <a:r>
              <a:rPr lang="tr-TR" sz="2800" b="1" dirty="0" smtClean="0">
                <a:solidFill>
                  <a:srgbClr val="0070C0"/>
                </a:solidFill>
              </a:rPr>
              <a:t>İleti Kanalı ya da Aracı: </a:t>
            </a:r>
            <a:r>
              <a:rPr lang="tr-TR" sz="2800" dirty="0" smtClean="0">
                <a:solidFill>
                  <a:srgbClr val="0070C0"/>
                </a:solidFill>
              </a:rPr>
              <a:t>İletiyi sağlayan araçtır. </a:t>
            </a:r>
          </a:p>
          <a:p>
            <a:pPr lvl="0">
              <a:spcBef>
                <a:spcPts val="0"/>
              </a:spcBef>
              <a:spcAft>
                <a:spcPts val="600"/>
              </a:spcAft>
            </a:pPr>
            <a:r>
              <a:rPr lang="tr-TR" sz="2800" b="1" dirty="0" smtClean="0"/>
              <a:t>Alıcı ya da Hedef: </a:t>
            </a:r>
            <a:r>
              <a:rPr lang="tr-TR" sz="2800" dirty="0" smtClean="0"/>
              <a:t>Mesajın iletildiği taraftır.</a:t>
            </a:r>
          </a:p>
          <a:p>
            <a:pPr lvl="0">
              <a:spcBef>
                <a:spcPts val="0"/>
              </a:spcBef>
              <a:spcAft>
                <a:spcPts val="600"/>
              </a:spcAft>
            </a:pPr>
            <a:r>
              <a:rPr lang="tr-TR" sz="2800" b="1" dirty="0" smtClean="0">
                <a:solidFill>
                  <a:srgbClr val="0070C0"/>
                </a:solidFill>
              </a:rPr>
              <a:t>Geri besleme: </a:t>
            </a:r>
            <a:r>
              <a:rPr lang="tr-TR" sz="2800" dirty="0" smtClean="0">
                <a:solidFill>
                  <a:srgbClr val="0070C0"/>
                </a:solidFill>
              </a:rPr>
              <a:t>Mesaj iletilenin verdiği yanıt.</a:t>
            </a:r>
            <a:r>
              <a:rPr lang="tr-TR" sz="2800" b="1" dirty="0" smtClean="0">
                <a:solidFill>
                  <a:srgbClr val="0070C0"/>
                </a:solidFill>
              </a:rPr>
              <a:t> </a:t>
            </a:r>
            <a:endParaRPr lang="tr-TR" sz="2800" dirty="0" smtClean="0">
              <a:solidFill>
                <a:srgbClr val="0070C0"/>
              </a:solidFill>
            </a:endParaRPr>
          </a:p>
          <a:p>
            <a:pPr lvl="0">
              <a:spcBef>
                <a:spcPts val="0"/>
              </a:spcBef>
              <a:spcAft>
                <a:spcPts val="600"/>
              </a:spcAft>
            </a:pPr>
            <a:r>
              <a:rPr lang="tr-TR" sz="2800" b="1" dirty="0" smtClean="0"/>
              <a:t>Gürültü: </a:t>
            </a:r>
            <a:r>
              <a:rPr lang="tr-TR" sz="2800" dirty="0" smtClean="0"/>
              <a:t>İletişimin sağlıklı olmasını engelleyen her türlü unsurdur. Dışsal gürültü, telefonda parazit, dinleyici dikkatinin dağınık olması vb.</a:t>
            </a:r>
            <a:endParaRPr lang="tr-TR"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Etkili İletişim ve İnsan İlişkileri Becerileri</a:t>
            </a:r>
            <a:endParaRPr sz="2800" i="0" dirty="0">
              <a:solidFill>
                <a:srgbClr val="002060"/>
              </a:solidFill>
            </a:endParaRPr>
          </a:p>
        </p:txBody>
      </p:sp>
      <p:sp>
        <p:nvSpPr>
          <p:cNvPr id="20483" name="Rectangle 3"/>
          <p:cNvSpPr>
            <a:spLocks noGrp="1" noChangeArrowheads="1"/>
          </p:cNvSpPr>
          <p:nvPr>
            <p:ph type="body" idx="1"/>
          </p:nvPr>
        </p:nvSpPr>
        <p:spPr>
          <a:xfrm>
            <a:off x="357158" y="1357298"/>
            <a:ext cx="8643966" cy="5000660"/>
          </a:xfrm>
        </p:spPr>
        <p:txBody>
          <a:bodyPr/>
          <a:lstStyle/>
          <a:p>
            <a:pPr lvl="0">
              <a:spcBef>
                <a:spcPts val="0"/>
              </a:spcBef>
            </a:pPr>
            <a:r>
              <a:rPr lang="tr-TR" sz="2600" b="1" dirty="0" smtClean="0">
                <a:solidFill>
                  <a:srgbClr val="C00000"/>
                </a:solidFill>
              </a:rPr>
              <a:t>Farklılıklarla barışık olun.</a:t>
            </a:r>
          </a:p>
          <a:p>
            <a:pPr lvl="0">
              <a:spcBef>
                <a:spcPts val="0"/>
              </a:spcBef>
            </a:pPr>
            <a:r>
              <a:rPr lang="tr-TR" sz="2600" b="1" dirty="0" smtClean="0"/>
              <a:t>Etkili, akıcı, sakin, anlaşılır ve yavaş konuşun.</a:t>
            </a:r>
          </a:p>
          <a:p>
            <a:pPr lvl="0">
              <a:spcBef>
                <a:spcPts val="0"/>
              </a:spcBef>
            </a:pPr>
            <a:r>
              <a:rPr lang="tr-TR" sz="2600" b="1" dirty="0" smtClean="0">
                <a:solidFill>
                  <a:srgbClr val="0070C0"/>
                </a:solidFill>
              </a:rPr>
              <a:t>İletişimde açık ve inandırıcı olun.</a:t>
            </a:r>
          </a:p>
          <a:p>
            <a:pPr lvl="0">
              <a:spcBef>
                <a:spcPts val="0"/>
              </a:spcBef>
            </a:pPr>
            <a:r>
              <a:rPr lang="tr-TR" sz="2600" b="1" dirty="0" smtClean="0">
                <a:solidFill>
                  <a:srgbClr val="C00000"/>
                </a:solidFill>
              </a:rPr>
              <a:t>Olumlu düşünün ve gülümseyin.</a:t>
            </a:r>
          </a:p>
          <a:p>
            <a:pPr lvl="0">
              <a:spcBef>
                <a:spcPts val="0"/>
              </a:spcBef>
            </a:pPr>
            <a:r>
              <a:rPr lang="tr-TR" sz="2600" b="1" dirty="0" smtClean="0"/>
              <a:t>Teşekkür etmeyi ve özür dilemeyi bilin.</a:t>
            </a:r>
          </a:p>
          <a:p>
            <a:pPr lvl="0">
              <a:spcBef>
                <a:spcPts val="0"/>
              </a:spcBef>
            </a:pPr>
            <a:r>
              <a:rPr lang="tr-TR" sz="2600" b="1" dirty="0" smtClean="0">
                <a:solidFill>
                  <a:srgbClr val="0070C0"/>
                </a:solidFill>
              </a:rPr>
              <a:t>Gruba ve örgüte bağlılık geliştirin.</a:t>
            </a:r>
          </a:p>
          <a:p>
            <a:pPr lvl="0">
              <a:spcBef>
                <a:spcPts val="0"/>
              </a:spcBef>
            </a:pPr>
            <a:r>
              <a:rPr lang="tr-TR" sz="2600" b="1" dirty="0" smtClean="0">
                <a:solidFill>
                  <a:srgbClr val="C00000"/>
                </a:solidFill>
              </a:rPr>
              <a:t>Karşınızdakine özen, anlayış ve saygı gösterin.</a:t>
            </a:r>
          </a:p>
          <a:p>
            <a:pPr lvl="0">
              <a:spcBef>
                <a:spcPts val="0"/>
              </a:spcBef>
            </a:pPr>
            <a:r>
              <a:rPr lang="tr-TR" sz="2600" b="1" dirty="0" smtClean="0"/>
              <a:t>Çatışma durumlarında uzlaşmacı tutum olun.</a:t>
            </a:r>
          </a:p>
          <a:p>
            <a:pPr lvl="0">
              <a:spcBef>
                <a:spcPts val="0"/>
              </a:spcBef>
            </a:pPr>
            <a:r>
              <a:rPr lang="tr-TR" sz="2550" b="1" dirty="0" smtClean="0">
                <a:solidFill>
                  <a:srgbClr val="0070C0"/>
                </a:solidFill>
              </a:rPr>
              <a:t>Yarınınızı daha iyi inşa etmek için dünü unutmasını bilin.</a:t>
            </a:r>
          </a:p>
          <a:p>
            <a:pPr lvl="0">
              <a:spcBef>
                <a:spcPts val="0"/>
              </a:spcBef>
            </a:pPr>
            <a:r>
              <a:rPr lang="tr-TR" sz="2600" b="1" dirty="0" smtClean="0">
                <a:solidFill>
                  <a:srgbClr val="C00000"/>
                </a:solidFill>
              </a:rPr>
              <a:t>Çalışanların karşılıklı yarar ve çıkarlarını koruyun.</a:t>
            </a:r>
          </a:p>
          <a:p>
            <a:pPr lvl="0">
              <a:spcBef>
                <a:spcPts val="0"/>
              </a:spcBef>
            </a:pPr>
            <a:r>
              <a:rPr lang="tr-TR" sz="2600" b="1" dirty="0" smtClean="0"/>
              <a:t>Yarışmayı değil dayanışmayı öne çıkarın. </a:t>
            </a:r>
            <a:r>
              <a:rPr lang="tr-TR" sz="2600" b="1" i="1" dirty="0" smtClean="0"/>
              <a:t>Grup</a:t>
            </a:r>
            <a:r>
              <a:rPr lang="tr-TR" sz="2600" b="1" dirty="0" smtClean="0"/>
              <a:t> </a:t>
            </a:r>
            <a:r>
              <a:rPr lang="tr-TR" sz="2600" b="1" i="1" dirty="0" smtClean="0"/>
              <a:t>sinerjisi oluşturun.</a:t>
            </a:r>
            <a:r>
              <a:rPr lang="tr-TR" sz="2600" b="1" dirty="0" smtClean="0"/>
              <a:t> Takım halinde çalışma yeteneğinizi geliştirin.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İşyerinde İnsan İlişkileri ve İletişim</a:t>
            </a:r>
            <a:endParaRPr sz="2800" i="0" dirty="0">
              <a:solidFill>
                <a:srgbClr val="002060"/>
              </a:solidFill>
            </a:endParaRPr>
          </a:p>
        </p:txBody>
      </p:sp>
      <p:sp>
        <p:nvSpPr>
          <p:cNvPr id="20483" name="Rectangle 3"/>
          <p:cNvSpPr>
            <a:spLocks noGrp="1" noChangeArrowheads="1"/>
          </p:cNvSpPr>
          <p:nvPr>
            <p:ph type="body" idx="1"/>
          </p:nvPr>
        </p:nvSpPr>
        <p:spPr>
          <a:xfrm>
            <a:off x="357158" y="1357298"/>
            <a:ext cx="8643966" cy="4071966"/>
          </a:xfrm>
        </p:spPr>
        <p:txBody>
          <a:bodyPr/>
          <a:lstStyle/>
          <a:p>
            <a:pPr lvl="0">
              <a:spcBef>
                <a:spcPts val="0"/>
              </a:spcBef>
              <a:spcAft>
                <a:spcPts val="600"/>
              </a:spcAft>
            </a:pPr>
            <a:r>
              <a:rPr lang="tr-TR" sz="2800" b="1" dirty="0" smtClean="0">
                <a:solidFill>
                  <a:srgbClr val="C00000"/>
                </a:solidFill>
              </a:rPr>
              <a:t>Başarılı bir yönetim çalışanları mutlu kılarak uyumu sağlar ve verimliliği artırır.</a:t>
            </a:r>
          </a:p>
          <a:p>
            <a:pPr lvl="0">
              <a:spcBef>
                <a:spcPts val="0"/>
              </a:spcBef>
              <a:spcAft>
                <a:spcPts val="600"/>
              </a:spcAft>
            </a:pPr>
            <a:r>
              <a:rPr lang="tr-TR" sz="2800" b="1" dirty="0" smtClean="0"/>
              <a:t>Çalışanlara gösterilen ilgi onları üretime güdüler.</a:t>
            </a:r>
          </a:p>
          <a:p>
            <a:pPr lvl="0">
              <a:spcBef>
                <a:spcPts val="0"/>
              </a:spcBef>
              <a:spcAft>
                <a:spcPts val="600"/>
              </a:spcAft>
            </a:pPr>
            <a:r>
              <a:rPr lang="tr-TR" sz="2800" b="1" dirty="0" smtClean="0">
                <a:solidFill>
                  <a:srgbClr val="0070C0"/>
                </a:solidFill>
              </a:rPr>
              <a:t>Mutlu kişi daha isteklidir, daha çok üretir. </a:t>
            </a:r>
          </a:p>
          <a:p>
            <a:pPr lvl="0">
              <a:spcBef>
                <a:spcPts val="0"/>
              </a:spcBef>
              <a:spcAft>
                <a:spcPts val="600"/>
              </a:spcAft>
            </a:pPr>
            <a:r>
              <a:rPr lang="tr-TR" sz="2800" b="1" dirty="0" smtClean="0">
                <a:solidFill>
                  <a:srgbClr val="C00000"/>
                </a:solidFill>
              </a:rPr>
              <a:t>Çalışana insanca davranmak, dertleriyle ve sorunlarıyla ilgilenmek, otoriter davranmaktan kaçınmak vb. örgütsel ilişkileri güçlendirir.</a:t>
            </a:r>
          </a:p>
          <a:p>
            <a:pPr lvl="0">
              <a:spcBef>
                <a:spcPts val="0"/>
              </a:spcBef>
              <a:spcAft>
                <a:spcPts val="600"/>
              </a:spcAft>
            </a:pPr>
            <a:r>
              <a:rPr lang="tr-TR" sz="2800" b="1" dirty="0" smtClean="0"/>
              <a:t>Bu yaklaşım ile insan ilişkileri, iletişim, güdüleme, katılım ve liderlik gibi alanlar öne çıkmıştır.</a:t>
            </a:r>
            <a:endParaRPr lang="tr-TR" sz="2800" b="1" dirty="0"/>
          </a:p>
        </p:txBody>
      </p:sp>
      <p:graphicFrame>
        <p:nvGraphicFramePr>
          <p:cNvPr id="4" name="3 Tablo"/>
          <p:cNvGraphicFramePr>
            <a:graphicFrameLocks noGrp="1"/>
          </p:cNvGraphicFramePr>
          <p:nvPr/>
        </p:nvGraphicFramePr>
        <p:xfrm>
          <a:off x="357158" y="5643578"/>
          <a:ext cx="8643998" cy="975360"/>
        </p:xfrm>
        <a:graphic>
          <a:graphicData uri="http://schemas.openxmlformats.org/drawingml/2006/table">
            <a:tbl>
              <a:tblPr/>
              <a:tblGrid>
                <a:gridCol w="8643998"/>
              </a:tblGrid>
              <a:tr h="857256">
                <a:tc>
                  <a:txBody>
                    <a:bodyPr/>
                    <a:lstStyle/>
                    <a:p>
                      <a:pPr marL="450215" indent="-450215" algn="ctr">
                        <a:spcBef>
                          <a:spcPts val="600"/>
                        </a:spcBef>
                        <a:spcAft>
                          <a:spcPts val="0"/>
                        </a:spcAft>
                      </a:pPr>
                      <a:r>
                        <a:rPr lang="tr-TR" sz="3200" b="1" dirty="0">
                          <a:solidFill>
                            <a:srgbClr val="000000"/>
                          </a:solidFill>
                          <a:latin typeface="Times New Roman"/>
                          <a:ea typeface="Times New Roman"/>
                        </a:rPr>
                        <a:t>«Kaliteli insan işiyle, boş insan kişilerle uğraşır.»</a:t>
                      </a:r>
                      <a:endParaRPr lang="tr-TR" sz="3200" dirty="0">
                        <a:latin typeface="Times New Roman"/>
                        <a:ea typeface="Times New Roman"/>
                      </a:endParaRPr>
                    </a:p>
                    <a:p>
                      <a:pPr marL="107950" marR="107950" indent="-450215" algn="ctr">
                        <a:spcAft>
                          <a:spcPts val="600"/>
                        </a:spcAft>
                      </a:pPr>
                      <a:r>
                        <a:rPr lang="tr-TR" sz="3200" dirty="0">
                          <a:solidFill>
                            <a:srgbClr val="000000"/>
                          </a:solidFill>
                          <a:latin typeface="Times New Roman"/>
                          <a:ea typeface="Times New Roman"/>
                        </a:rPr>
                        <a:t>(Anonim)</a:t>
                      </a:r>
                      <a:endParaRPr lang="tr-TR" sz="3200" dirty="0">
                        <a:latin typeface="Times New Roman"/>
                        <a:ea typeface="Times New Roman"/>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EFFEFF"/>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14356"/>
            <a:ext cx="8443912" cy="571504"/>
          </a:xfrm>
        </p:spPr>
        <p:txBody>
          <a:bodyPr/>
          <a:lstStyle/>
          <a:p>
            <a:pPr lvl="0"/>
            <a:r>
              <a:rPr sz="3200"/>
              <a:t>E-Posta Yazımak</a:t>
            </a:r>
            <a:endParaRPr sz="3200" i="0" dirty="0">
              <a:solidFill>
                <a:srgbClr val="002060"/>
              </a:solidFill>
            </a:endParaRPr>
          </a:p>
        </p:txBody>
      </p:sp>
      <p:sp>
        <p:nvSpPr>
          <p:cNvPr id="20483" name="Rectangle 3"/>
          <p:cNvSpPr>
            <a:spLocks noGrp="1" noChangeArrowheads="1"/>
          </p:cNvSpPr>
          <p:nvPr>
            <p:ph type="body" idx="1"/>
          </p:nvPr>
        </p:nvSpPr>
        <p:spPr>
          <a:xfrm>
            <a:off x="357158" y="1357298"/>
            <a:ext cx="8572560" cy="4786346"/>
          </a:xfrm>
        </p:spPr>
        <p:txBody>
          <a:bodyPr/>
          <a:lstStyle/>
          <a:p>
            <a:pPr>
              <a:spcBef>
                <a:spcPts val="0"/>
              </a:spcBef>
              <a:spcAft>
                <a:spcPts val="600"/>
              </a:spcAft>
            </a:pPr>
            <a:r>
              <a:rPr lang="tr-TR" sz="2600" b="1" dirty="0" smtClean="0">
                <a:solidFill>
                  <a:srgbClr val="C00000"/>
                </a:solidFill>
              </a:rPr>
              <a:t>Kişisel ya da kurumsal iletişimde, iş başvurularında ve takibinde vb. e-posta ile iletişim vazgeçilmezdir. </a:t>
            </a:r>
          </a:p>
          <a:p>
            <a:pPr>
              <a:spcBef>
                <a:spcPts val="0"/>
              </a:spcBef>
              <a:spcAft>
                <a:spcPts val="600"/>
              </a:spcAft>
            </a:pPr>
            <a:r>
              <a:rPr lang="tr-TR" sz="2600" b="1" dirty="0" smtClean="0"/>
              <a:t>İş e-postalarında konu ne ise onu en kısa ve öz ifade edecek şekilde, kişisel olmayan bir e-posta yazılmalıdır.</a:t>
            </a:r>
          </a:p>
          <a:p>
            <a:pPr>
              <a:spcBef>
                <a:spcPts val="0"/>
              </a:spcBef>
              <a:spcAft>
                <a:spcPts val="600"/>
              </a:spcAft>
            </a:pPr>
            <a:r>
              <a:rPr lang="tr-TR" sz="2600" b="1" dirty="0" smtClean="0">
                <a:solidFill>
                  <a:srgbClr val="0070C0"/>
                </a:solidFill>
              </a:rPr>
              <a:t>E-postada ilk en önemli nokta; konu (</a:t>
            </a:r>
            <a:r>
              <a:rPr lang="tr-TR" sz="2600" b="1" i="1" dirty="0" err="1" smtClean="0">
                <a:solidFill>
                  <a:srgbClr val="0070C0"/>
                </a:solidFill>
              </a:rPr>
              <a:t>subject</a:t>
            </a:r>
            <a:r>
              <a:rPr lang="tr-TR" sz="2600" b="1" dirty="0" smtClean="0">
                <a:solidFill>
                  <a:srgbClr val="0070C0"/>
                </a:solidFill>
              </a:rPr>
              <a:t>) başlığının, e-posta yazma amacınızı açıkça belirten, kısa, çarpıcı ve anlaşılır olmalısıdır. </a:t>
            </a:r>
          </a:p>
          <a:p>
            <a:pPr>
              <a:spcBef>
                <a:spcPts val="0"/>
              </a:spcBef>
              <a:spcAft>
                <a:spcPts val="600"/>
              </a:spcAft>
            </a:pPr>
            <a:r>
              <a:rPr lang="tr-TR" sz="2600" b="1" dirty="0" smtClean="0">
                <a:solidFill>
                  <a:srgbClr val="C00000"/>
                </a:solidFill>
              </a:rPr>
              <a:t>Formel hitap yazmak gerekir. </a:t>
            </a:r>
          </a:p>
          <a:p>
            <a:pPr>
              <a:spcBef>
                <a:spcPts val="0"/>
              </a:spcBef>
              <a:spcAft>
                <a:spcPts val="600"/>
              </a:spcAft>
            </a:pPr>
            <a:r>
              <a:rPr lang="tr-TR" sz="2600" b="1" dirty="0" smtClean="0"/>
              <a:t>E-postanın içeriğini, bahsi geçen konuda karşı tarafın katkısından dolayı onu onurlandıracak şekilde teşekkürlerinizi ve memnuniyetinizi belirterek kapatın.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14356"/>
            <a:ext cx="8443912" cy="571504"/>
          </a:xfrm>
        </p:spPr>
        <p:txBody>
          <a:bodyPr/>
          <a:lstStyle/>
          <a:p>
            <a:pPr lvl="0"/>
            <a:r>
              <a:rPr sz="3200"/>
              <a:t>Dilekçe </a:t>
            </a:r>
            <a:r>
              <a:rPr sz="3200" smtClean="0"/>
              <a:t>Yazmak</a:t>
            </a:r>
            <a:endParaRPr sz="3200" i="0" dirty="0">
              <a:solidFill>
                <a:srgbClr val="002060"/>
              </a:solidFill>
            </a:endParaRPr>
          </a:p>
        </p:txBody>
      </p:sp>
      <p:sp>
        <p:nvSpPr>
          <p:cNvPr id="20483" name="Rectangle 3"/>
          <p:cNvSpPr>
            <a:spLocks noGrp="1" noChangeArrowheads="1"/>
          </p:cNvSpPr>
          <p:nvPr>
            <p:ph type="body" idx="1"/>
          </p:nvPr>
        </p:nvSpPr>
        <p:spPr>
          <a:xfrm>
            <a:off x="357158" y="1357298"/>
            <a:ext cx="8572560" cy="5214974"/>
          </a:xfrm>
        </p:spPr>
        <p:txBody>
          <a:bodyPr/>
          <a:lstStyle/>
          <a:p>
            <a:pPr>
              <a:spcBef>
                <a:spcPts val="0"/>
              </a:spcBef>
              <a:spcAft>
                <a:spcPts val="300"/>
              </a:spcAft>
            </a:pPr>
            <a:r>
              <a:rPr lang="tr-TR" sz="2600" b="1" dirty="0" smtClean="0">
                <a:solidFill>
                  <a:srgbClr val="C00000"/>
                </a:solidFill>
              </a:rPr>
              <a:t>Genellikle istek ve şikayetlerimizi, ilgili ve yetkili makama, elden, posta ya da e-posta yoluyla iletmek için oluşturulan, ıslak ya da elektronik imzalı yazıdır. </a:t>
            </a:r>
          </a:p>
          <a:p>
            <a:r>
              <a:rPr lang="tr-TR" sz="2600" b="1" dirty="0" smtClean="0"/>
              <a:t>Dilekçe yazma ihtiyacı genellikle kamu kurumları, hizmet sağlayan işletmeler, mahkeme, okul ya da bankalar ile yürütülen işlemler nedeniyle doğar. </a:t>
            </a:r>
          </a:p>
          <a:p>
            <a:r>
              <a:rPr lang="tr-TR" sz="2600" b="1" dirty="0" smtClean="0">
                <a:solidFill>
                  <a:srgbClr val="0070C0"/>
                </a:solidFill>
              </a:rPr>
              <a:t>Dilekçe, çizgisiz beyaz bir A4 kağıda, kağıdın üst ve altında, sağ ve solunda yeterince boşluk bırakılarak, sadece ön yüzüne ve mavi kalemle yazılmalıdır. </a:t>
            </a:r>
          </a:p>
          <a:p>
            <a:r>
              <a:rPr lang="tr-TR" sz="2600" b="1" dirty="0" smtClean="0">
                <a:solidFill>
                  <a:srgbClr val="C00000"/>
                </a:solidFill>
              </a:rPr>
              <a:t>Dilekçe bir sayfadan uzun ise, ikinci bir kağıdın yine sadece ön yüzü kullanılarak dilekçeye devam edilmeli, kağıtların arka yüzleri kullanılmamalıdır. </a:t>
            </a:r>
            <a:endParaRPr lang="tr-TR" sz="2600" b="1" dirty="0">
              <a:solidFill>
                <a:srgbClr val="C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oğa">
  <a:themeElements>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Doğa">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oğa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Doğa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Doğa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1371</TotalTime>
  <Words>1026</Words>
  <Application>Microsoft Office PowerPoint</Application>
  <PresentationFormat>Ekran Gösterisi (4:3)</PresentationFormat>
  <Paragraphs>87</Paragraphs>
  <Slides>14</Slides>
  <Notes>13</Notes>
  <HiddenSlides>0</HiddenSlides>
  <MMClips>0</MMClips>
  <ScaleCrop>false</ScaleCrop>
  <HeadingPairs>
    <vt:vector size="4" baseType="variant">
      <vt:variant>
        <vt:lpstr>Tema</vt:lpstr>
      </vt:variant>
      <vt:variant>
        <vt:i4>3</vt:i4>
      </vt:variant>
      <vt:variant>
        <vt:lpstr>Slayt Başlıkları</vt:lpstr>
      </vt:variant>
      <vt:variant>
        <vt:i4>14</vt:i4>
      </vt:variant>
    </vt:vector>
  </HeadingPairs>
  <TitlesOfParts>
    <vt:vector size="17" baseType="lpstr">
      <vt:lpstr>Doğa</vt:lpstr>
      <vt:lpstr>1_Özel Tasarım</vt:lpstr>
      <vt:lpstr>Özel Tasarım</vt:lpstr>
      <vt:lpstr>MUTLU YAŞAM, BAŞARILI KARİYER #güncellemenizvar</vt:lpstr>
      <vt:lpstr>Slayt 2</vt:lpstr>
      <vt:lpstr>Etkili İletişim</vt:lpstr>
      <vt:lpstr>İletişimin Türleri ve Unsurları</vt:lpstr>
      <vt:lpstr>İletişimin Türleri ve Unsurları</vt:lpstr>
      <vt:lpstr>Etkili İletişim ve İnsan İlişkileri Becerileri</vt:lpstr>
      <vt:lpstr>İşyerinde İnsan İlişkileri ve İletişim</vt:lpstr>
      <vt:lpstr>E-Posta Yazımak</vt:lpstr>
      <vt:lpstr>Dilekçe Yazmak</vt:lpstr>
      <vt:lpstr>Örgütsel ve Kişisel Kriz ve Kriz Yönetimi</vt:lpstr>
      <vt:lpstr>Örgütsel ve Kişisel Kriz ve Kriz Yönetimi</vt:lpstr>
      <vt:lpstr>Örgütsel ve Kişisel Kriz ve Kriz Yönetimi</vt:lpstr>
      <vt:lpstr>Örgütsel ve Kişisel Kriz ve Kriz Yönetimi</vt:lpstr>
      <vt:lpstr>9. Bölüm Sonu – 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Yerel Yönetimde Yeni Bir Katılım Kanalı</dc:title>
  <dc:creator>kol11</dc:creator>
  <cp:lastModifiedBy>samsung</cp:lastModifiedBy>
  <cp:revision>113</cp:revision>
  <dcterms:created xsi:type="dcterms:W3CDTF">2006-04-06T11:42:48Z</dcterms:created>
  <dcterms:modified xsi:type="dcterms:W3CDTF">2020-07-22T03:17:33Z</dcterms:modified>
</cp:coreProperties>
</file>